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696" r:id="rId5"/>
    <p:sldMasterId id="2147483702" r:id="rId6"/>
  </p:sldMasterIdLst>
  <p:notesMasterIdLst>
    <p:notesMasterId r:id="rId62"/>
  </p:notesMasterIdLst>
  <p:handoutMasterIdLst>
    <p:handoutMasterId r:id="rId63"/>
  </p:handoutMasterIdLst>
  <p:sldIdLst>
    <p:sldId id="370" r:id="rId7"/>
    <p:sldId id="449" r:id="rId8"/>
    <p:sldId id="452" r:id="rId9"/>
    <p:sldId id="454" r:id="rId10"/>
    <p:sldId id="373" r:id="rId11"/>
    <p:sldId id="374" r:id="rId12"/>
    <p:sldId id="412" r:id="rId13"/>
    <p:sldId id="415" r:id="rId14"/>
    <p:sldId id="413" r:id="rId15"/>
    <p:sldId id="458" r:id="rId16"/>
    <p:sldId id="450" r:id="rId17"/>
    <p:sldId id="451" r:id="rId18"/>
    <p:sldId id="419" r:id="rId19"/>
    <p:sldId id="422" r:id="rId20"/>
    <p:sldId id="417" r:id="rId21"/>
    <p:sldId id="447" r:id="rId22"/>
    <p:sldId id="418" r:id="rId23"/>
    <p:sldId id="446" r:id="rId24"/>
    <p:sldId id="453" r:id="rId25"/>
    <p:sldId id="416" r:id="rId26"/>
    <p:sldId id="455" r:id="rId27"/>
    <p:sldId id="421" r:id="rId28"/>
    <p:sldId id="456" r:id="rId29"/>
    <p:sldId id="423" r:id="rId30"/>
    <p:sldId id="432" r:id="rId31"/>
    <p:sldId id="434" r:id="rId32"/>
    <p:sldId id="431" r:id="rId33"/>
    <p:sldId id="435" r:id="rId34"/>
    <p:sldId id="442" r:id="rId35"/>
    <p:sldId id="424" r:id="rId36"/>
    <p:sldId id="436" r:id="rId37"/>
    <p:sldId id="457" r:id="rId38"/>
    <p:sldId id="459" r:id="rId39"/>
    <p:sldId id="425" r:id="rId40"/>
    <p:sldId id="437" r:id="rId41"/>
    <p:sldId id="460" r:id="rId42"/>
    <p:sldId id="439" r:id="rId43"/>
    <p:sldId id="461" r:id="rId44"/>
    <p:sldId id="462" r:id="rId45"/>
    <p:sldId id="463" r:id="rId46"/>
    <p:sldId id="464" r:id="rId47"/>
    <p:sldId id="465" r:id="rId48"/>
    <p:sldId id="466" r:id="rId49"/>
    <p:sldId id="467" r:id="rId50"/>
    <p:sldId id="468" r:id="rId51"/>
    <p:sldId id="469" r:id="rId52"/>
    <p:sldId id="470" r:id="rId53"/>
    <p:sldId id="471" r:id="rId54"/>
    <p:sldId id="472" r:id="rId55"/>
    <p:sldId id="473" r:id="rId56"/>
    <p:sldId id="474" r:id="rId57"/>
    <p:sldId id="475" r:id="rId58"/>
    <p:sldId id="476" r:id="rId59"/>
    <p:sldId id="403" r:id="rId60"/>
    <p:sldId id="445" r:id="rId6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my Johnson-Peon" initials="TJ" lastIdx="14" clrIdx="0">
    <p:extLst>
      <p:ext uri="{19B8F6BF-5375-455C-9EA6-DF929625EA0E}">
        <p15:presenceInfo xmlns:p15="http://schemas.microsoft.com/office/powerpoint/2012/main" userId="S-1-5-21-2337909283-2522940480-2149797433-11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44B"/>
    <a:srgbClr val="000000"/>
    <a:srgbClr val="FFD5D5"/>
    <a:srgbClr val="FFE181"/>
    <a:srgbClr val="C9E7A7"/>
    <a:srgbClr val="F2F2F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68" autoAdjust="0"/>
    <p:restoredTop sz="95161" autoAdjust="0"/>
  </p:normalViewPr>
  <p:slideViewPr>
    <p:cSldViewPr snapToGrid="0">
      <p:cViewPr varScale="1">
        <p:scale>
          <a:sx n="116" d="100"/>
          <a:sy n="116" d="100"/>
        </p:scale>
        <p:origin x="1872" y="108"/>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slide" Target="slides/slide5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theme" Target="theme/theme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9155A07-FB14-45C3-BA01-183FB281E98F}" type="datetimeFigureOut">
              <a:rPr lang="en-US" smtClean="0"/>
              <a:t>10/23/2015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9D32729-9828-476C-A8C2-451905B638AF}" type="slidenum">
              <a:rPr lang="en-US" smtClean="0"/>
              <a:t>‹#›</a:t>
            </a:fld>
            <a:endParaRPr lang="en-US"/>
          </a:p>
        </p:txBody>
      </p:sp>
    </p:spTree>
    <p:extLst>
      <p:ext uri="{BB962C8B-B14F-4D97-AF65-F5344CB8AC3E}">
        <p14:creationId xmlns:p14="http://schemas.microsoft.com/office/powerpoint/2010/main" val="3835899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6435"/>
          </a:xfrm>
          <a:prstGeom prst="rect">
            <a:avLst/>
          </a:prstGeom>
        </p:spPr>
        <p:txBody>
          <a:bodyPr vert="horz" lIns="92830" tIns="46415" rIns="92830" bIns="46415" rtlCol="0"/>
          <a:lstStyle>
            <a:lvl1pPr algn="r">
              <a:defRPr sz="1200"/>
            </a:lvl1pPr>
          </a:lstStyle>
          <a:p>
            <a:fld id="{48059631-6D31-4F1B-82ED-D81451C038AC}" type="datetimeFigureOut">
              <a:rPr lang="en-US" smtClean="0"/>
              <a:t>10/23/2015</a:t>
            </a:fld>
            <a:endParaRPr lang="en-US"/>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2830" tIns="46415" rIns="92830" bIns="46415" rtlCol="0" anchor="b"/>
          <a:lstStyle>
            <a:lvl1pPr algn="r">
              <a:defRPr sz="1200"/>
            </a:lvl1pPr>
          </a:lstStyle>
          <a:p>
            <a:fld id="{F5B9009B-EECC-467E-8844-EA1AB968EF18}" type="slidenum">
              <a:rPr lang="en-US" smtClean="0"/>
              <a:t>‹#›</a:t>
            </a:fld>
            <a:endParaRPr lang="en-US"/>
          </a:p>
        </p:txBody>
      </p:sp>
    </p:spTree>
    <p:extLst>
      <p:ext uri="{BB962C8B-B14F-4D97-AF65-F5344CB8AC3E}">
        <p14:creationId xmlns:p14="http://schemas.microsoft.com/office/powerpoint/2010/main" val="4279478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B9009B-EECC-467E-8844-EA1AB968EF18}"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108715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6.jpe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6.jpe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6.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7"/>
          <p:cNvSpPr>
            <a:spLocks noChangeArrowheads="1"/>
          </p:cNvSpPr>
          <p:nvPr/>
        </p:nvSpPr>
        <p:spPr bwMode="gray">
          <a:xfrm>
            <a:off x="250825" y="260350"/>
            <a:ext cx="8642350" cy="4105275"/>
          </a:xfrm>
          <a:prstGeom prst="rect">
            <a:avLst/>
          </a:prstGeom>
          <a:solidFill>
            <a:schemeClr val="bg2"/>
          </a:solidFill>
          <a:ln w="9525">
            <a:noFill/>
            <a:miter lim="800000"/>
            <a:headEnd/>
            <a:tailEnd/>
          </a:ln>
          <a:effectLst/>
        </p:spPr>
        <p:txBody>
          <a:bodyPr wrap="none" lIns="72000" tIns="72000" rIns="72000" bIns="72000" anchor="ctr"/>
          <a:lstStyle/>
          <a:p>
            <a:pPr algn="ctr" fontAlgn="base">
              <a:spcBef>
                <a:spcPct val="0"/>
              </a:spcBef>
              <a:spcAft>
                <a:spcPct val="0"/>
              </a:spcAft>
              <a:defRPr/>
            </a:pPr>
            <a:endParaRPr lang="en-US" dirty="0">
              <a:solidFill>
                <a:srgbClr val="0D1467"/>
              </a:solidFill>
              <a:cs typeface="Arial" charset="0"/>
            </a:endParaRPr>
          </a:p>
        </p:txBody>
      </p:sp>
      <p:sp>
        <p:nvSpPr>
          <p:cNvPr id="5" name="Rectangle 18"/>
          <p:cNvSpPr>
            <a:spLocks noChangeArrowheads="1"/>
          </p:cNvSpPr>
          <p:nvPr/>
        </p:nvSpPr>
        <p:spPr bwMode="gray">
          <a:xfrm>
            <a:off x="250825" y="4511675"/>
            <a:ext cx="8642350" cy="2085975"/>
          </a:xfrm>
          <a:prstGeom prst="rect">
            <a:avLst/>
          </a:prstGeom>
          <a:solidFill>
            <a:schemeClr val="tx2"/>
          </a:solidFill>
          <a:ln w="9525">
            <a:noFill/>
            <a:miter lim="800000"/>
            <a:headEnd/>
            <a:tailEnd/>
          </a:ln>
          <a:effectLst/>
        </p:spPr>
        <p:txBody>
          <a:bodyPr wrap="none" lIns="72000" tIns="72000" rIns="72000" bIns="72000" anchor="ctr"/>
          <a:lstStyle/>
          <a:p>
            <a:pPr fontAlgn="base">
              <a:lnSpc>
                <a:spcPct val="110000"/>
              </a:lnSpc>
              <a:spcBef>
                <a:spcPct val="50000"/>
              </a:spcBef>
              <a:spcAft>
                <a:spcPct val="0"/>
              </a:spcAft>
              <a:buClr>
                <a:srgbClr val="0D1467"/>
              </a:buClr>
              <a:buSzPct val="75000"/>
              <a:buFont typeface="Wingdings" pitchFamily="2" charset="2"/>
              <a:buNone/>
              <a:defRPr/>
            </a:pPr>
            <a:endParaRPr lang="en-US" sz="1200" b="1" dirty="0">
              <a:solidFill>
                <a:srgbClr val="0D1467"/>
              </a:solidFill>
              <a:cs typeface="Arial" charset="0"/>
            </a:endParaRPr>
          </a:p>
        </p:txBody>
      </p:sp>
      <p:grpSp>
        <p:nvGrpSpPr>
          <p:cNvPr id="2" name="Group 24"/>
          <p:cNvGrpSpPr>
            <a:grpSpLocks/>
          </p:cNvGrpSpPr>
          <p:nvPr/>
        </p:nvGrpSpPr>
        <p:grpSpPr bwMode="auto">
          <a:xfrm>
            <a:off x="7019925" y="161925"/>
            <a:ext cx="1873250" cy="460375"/>
            <a:chOff x="4422" y="102"/>
            <a:chExt cx="1180" cy="290"/>
          </a:xfrm>
        </p:grpSpPr>
        <p:sp>
          <p:nvSpPr>
            <p:cNvPr id="7" name="Rectangle 25"/>
            <p:cNvSpPr>
              <a:spLocks noChangeArrowheads="1"/>
            </p:cNvSpPr>
            <p:nvPr/>
          </p:nvSpPr>
          <p:spPr bwMode="gray">
            <a:xfrm>
              <a:off x="4422" y="120"/>
              <a:ext cx="1180" cy="272"/>
            </a:xfrm>
            <a:prstGeom prst="rect">
              <a:avLst/>
            </a:prstGeom>
            <a:solidFill>
              <a:schemeClr val="bg1"/>
            </a:solidFill>
            <a:ln w="9525">
              <a:solidFill>
                <a:schemeClr val="bg1"/>
              </a:solidFill>
              <a:miter lim="800000"/>
              <a:headEnd/>
              <a:tailEnd/>
            </a:ln>
            <a:effectLst/>
          </p:spPr>
          <p:txBody>
            <a:bodyPr wrap="none" anchor="ctr"/>
            <a:lstStyle/>
            <a:p>
              <a:pPr fontAlgn="base">
                <a:lnSpc>
                  <a:spcPct val="110000"/>
                </a:lnSpc>
                <a:spcBef>
                  <a:spcPct val="50000"/>
                </a:spcBef>
                <a:spcAft>
                  <a:spcPct val="0"/>
                </a:spcAft>
                <a:buClr>
                  <a:srgbClr val="0D1467"/>
                </a:buClr>
                <a:buSzPct val="75000"/>
                <a:buFont typeface="Wingdings" pitchFamily="2" charset="2"/>
                <a:buNone/>
                <a:defRPr/>
              </a:pPr>
              <a:endParaRPr lang="en-US" sz="1200" b="1" dirty="0">
                <a:solidFill>
                  <a:srgbClr val="0D1467"/>
                </a:solidFill>
                <a:cs typeface="Arial" charset="0"/>
              </a:endParaRPr>
            </a:p>
          </p:txBody>
        </p:sp>
        <p:pic>
          <p:nvPicPr>
            <p:cNvPr id="8" name="Picture 26" descr="HayGroup blauw"/>
            <p:cNvPicPr>
              <a:picLocks noChangeAspect="1" noChangeArrowheads="1"/>
            </p:cNvPicPr>
            <p:nvPr/>
          </p:nvPicPr>
          <p:blipFill>
            <a:blip r:embed="rId2" cstate="print"/>
            <a:srcRect b="14334"/>
            <a:stretch>
              <a:fillRect/>
            </a:stretch>
          </p:blipFill>
          <p:spPr bwMode="gray">
            <a:xfrm>
              <a:off x="4502" y="102"/>
              <a:ext cx="883" cy="251"/>
            </a:xfrm>
            <a:prstGeom prst="rect">
              <a:avLst/>
            </a:prstGeom>
            <a:noFill/>
            <a:ln w="9525">
              <a:noFill/>
              <a:miter lim="800000"/>
              <a:headEnd/>
              <a:tailEnd/>
            </a:ln>
          </p:spPr>
        </p:pic>
      </p:grpSp>
      <p:sp>
        <p:nvSpPr>
          <p:cNvPr id="185347" name="Rectangle 3"/>
          <p:cNvSpPr>
            <a:spLocks noGrp="1" noChangeArrowheads="1"/>
          </p:cNvSpPr>
          <p:nvPr>
            <p:ph type="ctrTitle"/>
          </p:nvPr>
        </p:nvSpPr>
        <p:spPr>
          <a:xfrm>
            <a:off x="466725" y="5232400"/>
            <a:ext cx="6769100" cy="1152525"/>
          </a:xfrm>
        </p:spPr>
        <p:txBody>
          <a:bodyPr/>
          <a:lstStyle>
            <a:lvl1pPr>
              <a:defRPr sz="3600"/>
            </a:lvl1pPr>
          </a:lstStyle>
          <a:p>
            <a:r>
              <a:rPr lang="en-US"/>
              <a:t>Click to edit Master title</a:t>
            </a:r>
          </a:p>
        </p:txBody>
      </p:sp>
      <p:sp>
        <p:nvSpPr>
          <p:cNvPr id="185348" name="Rectangle 4"/>
          <p:cNvSpPr>
            <a:spLocks noGrp="1" noChangeArrowheads="1"/>
          </p:cNvSpPr>
          <p:nvPr>
            <p:ph type="subTitle" idx="1"/>
          </p:nvPr>
        </p:nvSpPr>
        <p:spPr>
          <a:xfrm>
            <a:off x="395288" y="2743200"/>
            <a:ext cx="6400800" cy="1989138"/>
          </a:xfrm>
          <a:ln w="9525" algn="ctr"/>
        </p:spPr>
        <p:txBody>
          <a:bodyPr anchor="b"/>
          <a:lstStyle>
            <a:lvl1pPr>
              <a:lnSpc>
                <a:spcPct val="90000"/>
              </a:lnSpc>
              <a:spcBef>
                <a:spcPct val="0"/>
              </a:spcBef>
              <a:buClrTx/>
              <a:buSzTx/>
              <a:buFontTx/>
              <a:buNone/>
              <a:tabLst/>
              <a:defRPr sz="13200">
                <a:solidFill>
                  <a:schemeClr val="bg1"/>
                </a:solidFill>
              </a:defRPr>
            </a:lvl1pPr>
          </a:lstStyle>
          <a:p>
            <a:endParaRPr lang="en-US"/>
          </a:p>
        </p:txBody>
      </p:sp>
    </p:spTree>
    <p:extLst>
      <p:ext uri="{BB962C8B-B14F-4D97-AF65-F5344CB8AC3E}">
        <p14:creationId xmlns:p14="http://schemas.microsoft.com/office/powerpoint/2010/main" val="24306243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852412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22726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260350"/>
            <a:ext cx="2051050" cy="6048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8313" y="260350"/>
            <a:ext cx="6003925" cy="6048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00971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2050" name="Rectangle 2"/>
          <p:cNvSpPr>
            <a:spLocks noChangeArrowheads="1"/>
          </p:cNvSpPr>
          <p:nvPr userDrawn="1"/>
        </p:nvSpPr>
        <p:spPr bwMode="gray">
          <a:xfrm>
            <a:off x="250825" y="260350"/>
            <a:ext cx="8642350" cy="1874838"/>
          </a:xfrm>
          <a:prstGeom prst="rect">
            <a:avLst/>
          </a:prstGeom>
          <a:solidFill>
            <a:schemeClr val="bg2"/>
          </a:solidFill>
          <a:ln w="9525">
            <a:noFill/>
            <a:miter lim="800000"/>
            <a:headEnd/>
            <a:tailEnd/>
          </a:ln>
          <a:effectLst/>
        </p:spPr>
        <p:txBody>
          <a:bodyPr vert="horz" wrap="none" lIns="91440" tIns="45720" rIns="91440" bIns="45720" numCol="1" anchor="ctr" anchorCtr="0" compatLnSpc="1">
            <a:prstTxWarp prst="textNoShape">
              <a:avLst/>
            </a:prstTxWarp>
          </a:bodyPr>
          <a:lstStyle/>
          <a:p>
            <a:pPr fontAlgn="base">
              <a:spcBef>
                <a:spcPct val="0"/>
              </a:spcBef>
              <a:spcAft>
                <a:spcPct val="0"/>
              </a:spcAft>
            </a:pPr>
            <a:endParaRPr lang="en-GB" sz="1200" b="1" dirty="0">
              <a:solidFill>
                <a:srgbClr val="0D1467"/>
              </a:solidFill>
              <a:cs typeface="Arial" charset="0"/>
            </a:endParaRPr>
          </a:p>
        </p:txBody>
      </p:sp>
      <p:sp>
        <p:nvSpPr>
          <p:cNvPr id="2051" name="Rectangle 3"/>
          <p:cNvSpPr>
            <a:spLocks noChangeArrowheads="1"/>
          </p:cNvSpPr>
          <p:nvPr userDrawn="1"/>
        </p:nvSpPr>
        <p:spPr bwMode="gray">
          <a:xfrm>
            <a:off x="250825" y="2063750"/>
            <a:ext cx="8642350" cy="285750"/>
          </a:xfrm>
          <a:prstGeom prst="rect">
            <a:avLst/>
          </a:prstGeom>
          <a:solidFill>
            <a:schemeClr val="tx2"/>
          </a:solidFill>
          <a:ln w="9525">
            <a:noFill/>
            <a:miter lim="800000"/>
            <a:headEnd/>
            <a:tailEnd/>
          </a:ln>
          <a:effectLst/>
        </p:spPr>
        <p:txBody>
          <a:bodyPr vert="horz" wrap="none" lIns="72000" tIns="72000" rIns="72000" bIns="72000" numCol="1" anchor="ctr" anchorCtr="0" compatLnSpc="1">
            <a:prstTxWarp prst="textNoShape">
              <a:avLst/>
            </a:prstTxWarp>
          </a:bodyPr>
          <a:lstStyle/>
          <a:p>
            <a:pPr fontAlgn="base">
              <a:spcBef>
                <a:spcPct val="0"/>
              </a:spcBef>
              <a:spcAft>
                <a:spcPct val="0"/>
              </a:spcAft>
            </a:pPr>
            <a:endParaRPr lang="en-GB" sz="1200" b="1" dirty="0">
              <a:solidFill>
                <a:srgbClr val="0D1467"/>
              </a:solidFill>
              <a:cs typeface="Arial" charset="0"/>
            </a:endParaRPr>
          </a:p>
        </p:txBody>
      </p:sp>
      <p:grpSp>
        <p:nvGrpSpPr>
          <p:cNvPr id="3" name="Group 4"/>
          <p:cNvGrpSpPr>
            <a:grpSpLocks/>
          </p:cNvGrpSpPr>
          <p:nvPr userDrawn="1"/>
        </p:nvGrpSpPr>
        <p:grpSpPr bwMode="auto">
          <a:xfrm>
            <a:off x="7019925" y="144463"/>
            <a:ext cx="1873250" cy="477837"/>
            <a:chOff x="4422" y="91"/>
            <a:chExt cx="1180" cy="301"/>
          </a:xfrm>
        </p:grpSpPr>
        <p:sp>
          <p:nvSpPr>
            <p:cNvPr id="2053" name="Rectangle 5"/>
            <p:cNvSpPr>
              <a:spLocks noChangeArrowheads="1"/>
            </p:cNvSpPr>
            <p:nvPr/>
          </p:nvSpPr>
          <p:spPr bwMode="gray">
            <a:xfrm>
              <a:off x="4422" y="120"/>
              <a:ext cx="1180" cy="272"/>
            </a:xfrm>
            <a:prstGeom prst="rect">
              <a:avLst/>
            </a:prstGeom>
            <a:solidFill>
              <a:schemeClr val="bg1"/>
            </a:solidFill>
            <a:ln w="9525">
              <a:solidFill>
                <a:schemeClr val="bg1"/>
              </a:solidFill>
              <a:miter lim="800000"/>
              <a:headEnd/>
              <a:tailEnd/>
            </a:ln>
            <a:effectLst/>
          </p:spPr>
          <p:txBody>
            <a:bodyPr vert="horz" wrap="none" lIns="91440" tIns="45720" rIns="91440" bIns="45720" numCol="1" anchor="ctr" anchorCtr="0" compatLnSpc="1">
              <a:prstTxWarp prst="textNoShape">
                <a:avLst/>
              </a:prstTxWarp>
            </a:bodyPr>
            <a:lstStyle/>
            <a:p>
              <a:pPr fontAlgn="base">
                <a:spcBef>
                  <a:spcPct val="0"/>
                </a:spcBef>
                <a:spcAft>
                  <a:spcPct val="0"/>
                </a:spcAft>
              </a:pPr>
              <a:endParaRPr lang="en-GB" sz="1200" b="1" dirty="0">
                <a:solidFill>
                  <a:srgbClr val="0D1467"/>
                </a:solidFill>
                <a:cs typeface="Arial" charset="0"/>
              </a:endParaRPr>
            </a:p>
          </p:txBody>
        </p:sp>
        <p:pic>
          <p:nvPicPr>
            <p:cNvPr id="2054" name="Picture 6" descr="HG_logo_100mm_RGB_reg"/>
            <p:cNvPicPr>
              <a:picLocks noChangeAspect="1" noChangeArrowheads="1"/>
            </p:cNvPicPr>
            <p:nvPr userDrawn="1"/>
          </p:nvPicPr>
          <p:blipFill>
            <a:blip r:embed="rId2" cstate="print"/>
            <a:srcRect/>
            <a:stretch>
              <a:fillRect/>
            </a:stretch>
          </p:blipFill>
          <p:spPr bwMode="auto">
            <a:xfrm>
              <a:off x="4480" y="91"/>
              <a:ext cx="880" cy="293"/>
            </a:xfrm>
            <a:prstGeom prst="rect">
              <a:avLst/>
            </a:prstGeom>
            <a:noFill/>
          </p:spPr>
        </p:pic>
      </p:grpSp>
      <p:sp>
        <p:nvSpPr>
          <p:cNvPr id="2" name="Title 1"/>
          <p:cNvSpPr>
            <a:spLocks noGrp="1"/>
          </p:cNvSpPr>
          <p:nvPr>
            <p:ph type="title" hasCustomPrompt="1"/>
          </p:nvPr>
        </p:nvSpPr>
        <p:spPr>
          <a:xfrm>
            <a:off x="468312" y="260350"/>
            <a:ext cx="6532579" cy="1008063"/>
          </a:xfrm>
        </p:spPr>
        <p:txBody>
          <a:bodyPr/>
          <a:lstStyle>
            <a:lvl1pPr>
              <a:lnSpc>
                <a:spcPts val="3900"/>
              </a:lnSpc>
              <a:defRPr sz="3600"/>
            </a:lvl1pPr>
          </a:lstStyle>
          <a:p>
            <a:r>
              <a:rPr lang="en-GB" noProof="0" dirty="0" smtClean="0"/>
              <a:t>Presentation title</a:t>
            </a:r>
            <a:endParaRPr lang="en-GB" noProof="0" dirty="0"/>
          </a:p>
        </p:txBody>
      </p:sp>
      <p:sp>
        <p:nvSpPr>
          <p:cNvPr id="13" name="Text Placeholder 12"/>
          <p:cNvSpPr>
            <a:spLocks noGrp="1"/>
          </p:cNvSpPr>
          <p:nvPr>
            <p:ph type="body" sz="quarter" idx="10" hasCustomPrompt="1"/>
          </p:nvPr>
        </p:nvSpPr>
        <p:spPr>
          <a:xfrm>
            <a:off x="468314" y="1268413"/>
            <a:ext cx="6551612" cy="731827"/>
          </a:xfrm>
        </p:spPr>
        <p:txBody>
          <a:bodyPr>
            <a:noAutofit/>
          </a:bodyPr>
          <a:lstStyle>
            <a:lvl1pPr marL="0" indent="0">
              <a:lnSpc>
                <a:spcPct val="100000"/>
              </a:lnSpc>
              <a:spcBef>
                <a:spcPts val="0"/>
              </a:spcBef>
              <a:defRPr sz="2000" b="0">
                <a:solidFill>
                  <a:schemeClr val="tx2">
                    <a:lumMod val="60000"/>
                    <a:lumOff val="40000"/>
                  </a:schemeClr>
                </a:solidFill>
              </a:defRPr>
            </a:lvl1pPr>
            <a:lvl2pPr>
              <a:defRPr sz="2000" b="0">
                <a:solidFill>
                  <a:schemeClr val="accent2"/>
                </a:solidFill>
              </a:defRPr>
            </a:lvl2pPr>
            <a:lvl3pPr marL="534988" indent="-534988">
              <a:defRPr sz="2000" b="0">
                <a:solidFill>
                  <a:schemeClr val="accent2"/>
                </a:solidFill>
              </a:defRPr>
            </a:lvl3pPr>
            <a:lvl4pPr>
              <a:defRPr sz="2000" b="0">
                <a:solidFill>
                  <a:schemeClr val="accent2"/>
                </a:solidFill>
              </a:defRPr>
            </a:lvl4pPr>
            <a:lvl5pPr>
              <a:defRPr sz="2000" b="0">
                <a:solidFill>
                  <a:schemeClr val="accent2"/>
                </a:solidFill>
              </a:defRPr>
            </a:lvl5pPr>
          </a:lstStyle>
          <a:p>
            <a:pPr lvl="0"/>
            <a:r>
              <a:rPr lang="en-GB" noProof="0" dirty="0" smtClean="0"/>
              <a:t>Presentation subtitle</a:t>
            </a:r>
          </a:p>
        </p:txBody>
      </p:sp>
      <p:sp>
        <p:nvSpPr>
          <p:cNvPr id="16" name="Text Placeholder 12"/>
          <p:cNvSpPr>
            <a:spLocks noGrp="1"/>
          </p:cNvSpPr>
          <p:nvPr>
            <p:ph type="body" sz="quarter" idx="12" hasCustomPrompt="1"/>
          </p:nvPr>
        </p:nvSpPr>
        <p:spPr>
          <a:xfrm>
            <a:off x="449279" y="2063751"/>
            <a:ext cx="4051284" cy="285749"/>
          </a:xfrm>
        </p:spPr>
        <p:txBody>
          <a:bodyPr anchor="ctr">
            <a:normAutofit/>
          </a:bodyPr>
          <a:lstStyle>
            <a:lvl1pPr marL="0" indent="0">
              <a:defRPr sz="1200" b="1">
                <a:solidFill>
                  <a:schemeClr val="bg1"/>
                </a:solidFill>
              </a:defRPr>
            </a:lvl1pPr>
            <a:lvl2pPr>
              <a:defRPr sz="2000" b="0">
                <a:solidFill>
                  <a:schemeClr val="accent2"/>
                </a:solidFill>
              </a:defRPr>
            </a:lvl2pPr>
            <a:lvl3pPr marL="534988" indent="-534988">
              <a:defRPr sz="2000" b="0">
                <a:solidFill>
                  <a:schemeClr val="accent2"/>
                </a:solidFill>
              </a:defRPr>
            </a:lvl3pPr>
            <a:lvl4pPr>
              <a:defRPr sz="2000" b="0">
                <a:solidFill>
                  <a:schemeClr val="accent2"/>
                </a:solidFill>
              </a:defRPr>
            </a:lvl4pPr>
            <a:lvl5pPr>
              <a:defRPr sz="2000" b="0">
                <a:solidFill>
                  <a:schemeClr val="accent2"/>
                </a:solidFill>
              </a:defRPr>
            </a:lvl5pPr>
          </a:lstStyle>
          <a:p>
            <a:pPr lvl="0"/>
            <a:r>
              <a:rPr lang="en-GB" noProof="0" dirty="0" smtClean="0"/>
              <a:t>INSERT DATE</a:t>
            </a:r>
          </a:p>
        </p:txBody>
      </p:sp>
      <p:sp>
        <p:nvSpPr>
          <p:cNvPr id="12" name="Text Placeholder 12"/>
          <p:cNvSpPr>
            <a:spLocks noGrp="1"/>
          </p:cNvSpPr>
          <p:nvPr>
            <p:ph type="body" sz="quarter" idx="13" hasCustomPrompt="1"/>
          </p:nvPr>
        </p:nvSpPr>
        <p:spPr>
          <a:xfrm>
            <a:off x="4643438" y="2063751"/>
            <a:ext cx="3816350" cy="285749"/>
          </a:xfrm>
        </p:spPr>
        <p:txBody>
          <a:bodyPr anchor="ctr">
            <a:normAutofit/>
          </a:bodyPr>
          <a:lstStyle>
            <a:lvl1pPr marL="0" indent="0" algn="r">
              <a:defRPr sz="1200" b="1" baseline="0">
                <a:solidFill>
                  <a:schemeClr val="bg1"/>
                </a:solidFill>
              </a:defRPr>
            </a:lvl1pPr>
            <a:lvl2pPr>
              <a:defRPr sz="2000" b="0">
                <a:solidFill>
                  <a:schemeClr val="accent2"/>
                </a:solidFill>
              </a:defRPr>
            </a:lvl2pPr>
            <a:lvl3pPr marL="534988" indent="-534988">
              <a:defRPr sz="2000" b="0">
                <a:solidFill>
                  <a:schemeClr val="accent2"/>
                </a:solidFill>
              </a:defRPr>
            </a:lvl3pPr>
            <a:lvl4pPr>
              <a:defRPr sz="2000" b="0">
                <a:solidFill>
                  <a:schemeClr val="accent2"/>
                </a:solidFill>
              </a:defRPr>
            </a:lvl4pPr>
            <a:lvl5pPr>
              <a:defRPr sz="2000" b="0">
                <a:solidFill>
                  <a:schemeClr val="accent2"/>
                </a:solidFill>
              </a:defRPr>
            </a:lvl5pPr>
          </a:lstStyle>
          <a:p>
            <a:pPr lvl="0"/>
            <a:r>
              <a:rPr lang="en-GB" noProof="0" dirty="0" smtClean="0"/>
              <a:t>INSERT PRESENTER  NAME</a:t>
            </a:r>
          </a:p>
        </p:txBody>
      </p:sp>
    </p:spTree>
    <p:extLst>
      <p:ext uri="{BB962C8B-B14F-4D97-AF65-F5344CB8AC3E}">
        <p14:creationId xmlns:p14="http://schemas.microsoft.com/office/powerpoint/2010/main" val="279308454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Holding slide">
    <p:spTree>
      <p:nvGrpSpPr>
        <p:cNvPr id="1" name=""/>
        <p:cNvGrpSpPr/>
        <p:nvPr/>
      </p:nvGrpSpPr>
      <p:grpSpPr>
        <a:xfrm>
          <a:off x="0" y="0"/>
          <a:ext cx="0" cy="0"/>
          <a:chOff x="0" y="0"/>
          <a:chExt cx="0" cy="0"/>
        </a:xfrm>
      </p:grpSpPr>
      <p:sp>
        <p:nvSpPr>
          <p:cNvPr id="3" name="Rectangle 2"/>
          <p:cNvSpPr>
            <a:spLocks noChangeArrowheads="1"/>
          </p:cNvSpPr>
          <p:nvPr userDrawn="1"/>
        </p:nvSpPr>
        <p:spPr bwMode="gray">
          <a:xfrm>
            <a:off x="250825" y="260350"/>
            <a:ext cx="8642350" cy="6337300"/>
          </a:xfrm>
          <a:prstGeom prst="rect">
            <a:avLst/>
          </a:prstGeom>
          <a:solidFill>
            <a:schemeClr val="bg2"/>
          </a:solidFill>
          <a:ln w="9525">
            <a:noFill/>
            <a:miter lim="800000"/>
            <a:headEnd/>
            <a:tailEnd/>
          </a:ln>
          <a:effectLst/>
        </p:spPr>
        <p:txBody>
          <a:bodyPr wrap="none" lIns="72000" tIns="72000" rIns="72000" bIns="72000" anchor="ctr"/>
          <a:lstStyle/>
          <a:p>
            <a:pPr algn="ctr" eaLnBrk="0" fontAlgn="base" hangingPunct="0">
              <a:spcBef>
                <a:spcPct val="0"/>
              </a:spcBef>
              <a:spcAft>
                <a:spcPct val="0"/>
              </a:spcAft>
              <a:defRPr/>
            </a:pPr>
            <a:endParaRPr lang="en-GB" sz="1200" b="1" dirty="0">
              <a:solidFill>
                <a:srgbClr val="606060"/>
              </a:solidFill>
              <a:cs typeface="Arial" charset="0"/>
            </a:endParaRPr>
          </a:p>
        </p:txBody>
      </p:sp>
      <p:grpSp>
        <p:nvGrpSpPr>
          <p:cNvPr id="4" name="Group 4"/>
          <p:cNvGrpSpPr>
            <a:grpSpLocks/>
          </p:cNvGrpSpPr>
          <p:nvPr userDrawn="1"/>
        </p:nvGrpSpPr>
        <p:grpSpPr bwMode="auto">
          <a:xfrm>
            <a:off x="7019925" y="144463"/>
            <a:ext cx="1873250" cy="477837"/>
            <a:chOff x="4422" y="91"/>
            <a:chExt cx="1180" cy="301"/>
          </a:xfrm>
        </p:grpSpPr>
        <p:sp>
          <p:nvSpPr>
            <p:cNvPr id="5" name="Rectangle 5"/>
            <p:cNvSpPr>
              <a:spLocks noChangeArrowheads="1"/>
            </p:cNvSpPr>
            <p:nvPr/>
          </p:nvSpPr>
          <p:spPr bwMode="gray">
            <a:xfrm>
              <a:off x="4422" y="120"/>
              <a:ext cx="1180" cy="272"/>
            </a:xfrm>
            <a:prstGeom prst="rect">
              <a:avLst/>
            </a:prstGeom>
            <a:solidFill>
              <a:schemeClr val="bg1"/>
            </a:solidFill>
            <a:ln w="9525">
              <a:solidFill>
                <a:schemeClr val="bg1"/>
              </a:solidFill>
              <a:miter lim="800000"/>
              <a:headEnd/>
              <a:tailEnd/>
            </a:ln>
            <a:effectLst/>
          </p:spPr>
          <p:txBody>
            <a:bodyPr wrap="none" anchor="ctr"/>
            <a:lstStyle/>
            <a:p>
              <a:pPr fontAlgn="base">
                <a:spcBef>
                  <a:spcPct val="0"/>
                </a:spcBef>
                <a:spcAft>
                  <a:spcPct val="0"/>
                </a:spcAft>
                <a:defRPr/>
              </a:pPr>
              <a:endParaRPr lang="en-GB" sz="1200" b="1" dirty="0">
                <a:solidFill>
                  <a:srgbClr val="606060"/>
                </a:solidFill>
                <a:cs typeface="Arial" charset="0"/>
              </a:endParaRPr>
            </a:p>
          </p:txBody>
        </p:sp>
        <p:pic>
          <p:nvPicPr>
            <p:cNvPr id="6" name="Picture 6" descr="HG_logo_100mm_RGB_reg"/>
            <p:cNvPicPr>
              <a:picLocks noChangeAspect="1" noChangeArrowheads="1"/>
            </p:cNvPicPr>
            <p:nvPr userDrawn="1"/>
          </p:nvPicPr>
          <p:blipFill>
            <a:blip r:embed="rId2" cstate="print"/>
            <a:srcRect/>
            <a:stretch>
              <a:fillRect/>
            </a:stretch>
          </p:blipFill>
          <p:spPr bwMode="auto">
            <a:xfrm>
              <a:off x="4480" y="91"/>
              <a:ext cx="880" cy="293"/>
            </a:xfrm>
            <a:prstGeom prst="rect">
              <a:avLst/>
            </a:prstGeom>
            <a:noFill/>
            <a:ln w="9525">
              <a:noFill/>
              <a:miter lim="800000"/>
              <a:headEnd/>
              <a:tailEnd/>
            </a:ln>
          </p:spPr>
        </p:pic>
      </p:grpSp>
      <p:sp>
        <p:nvSpPr>
          <p:cNvPr id="2" name="Title 1"/>
          <p:cNvSpPr>
            <a:spLocks noGrp="1"/>
          </p:cNvSpPr>
          <p:nvPr>
            <p:ph type="title"/>
          </p:nvPr>
        </p:nvSpPr>
        <p:spPr>
          <a:xfrm>
            <a:off x="698400" y="1656000"/>
            <a:ext cx="5832000" cy="4111200"/>
          </a:xfrm>
        </p:spPr>
        <p:txBody>
          <a:bodyPr anchor="t">
            <a:noAutofit/>
          </a:bodyPr>
          <a:lstStyle>
            <a:lvl1pPr>
              <a:lnSpc>
                <a:spcPct val="90000"/>
              </a:lnSpc>
              <a:defRPr sz="6000" b="0" baseline="0"/>
            </a:lvl1pPr>
          </a:lstStyle>
          <a:p>
            <a:r>
              <a:rPr lang="en-US" noProof="0" smtClean="0"/>
              <a:t>Click to edit Master title style</a:t>
            </a:r>
            <a:endParaRPr lang="en-GB" noProof="0" dirty="0"/>
          </a:p>
        </p:txBody>
      </p:sp>
    </p:spTree>
    <p:extLst>
      <p:ext uri="{BB962C8B-B14F-4D97-AF65-F5344CB8AC3E}">
        <p14:creationId xmlns:p14="http://schemas.microsoft.com/office/powerpoint/2010/main" val="421709059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9705" name="Rectangle 9"/>
          <p:cNvSpPr>
            <a:spLocks noGrp="1" noChangeArrowheads="1"/>
          </p:cNvSpPr>
          <p:nvPr>
            <p:ph type="ctrTitle" sz="quarter"/>
          </p:nvPr>
        </p:nvSpPr>
        <p:spPr bwMode="auto">
          <a:xfrm>
            <a:off x="914400" y="2079625"/>
            <a:ext cx="7772400" cy="1470025"/>
          </a:xfrm>
          <a:prstGeom prst="rect">
            <a:avLst/>
          </a:prstGeom>
          <a:noFill/>
          <a:ln>
            <a:miter lim="800000"/>
            <a:headEnd/>
            <a:tailEnd/>
          </a:ln>
        </p:spPr>
        <p:txBody>
          <a:bodyPr vert="horz" wrap="square" lIns="0" tIns="0" rIns="0" bIns="0" numCol="1" anchor="ctr" anchorCtr="0" compatLnSpc="1">
            <a:prstTxWarp prst="textNoShape">
              <a:avLst/>
            </a:prstTxWarp>
          </a:bodyPr>
          <a:lstStyle>
            <a:lvl1pPr algn="r">
              <a:defRPr sz="2800">
                <a:solidFill>
                  <a:schemeClr val="accent1"/>
                </a:solidFill>
              </a:defRPr>
            </a:lvl1pPr>
          </a:lstStyle>
          <a:p>
            <a:r>
              <a:rPr lang="en-US" dirty="0" smtClean="0"/>
              <a:t>Click to edit Master title style</a:t>
            </a:r>
            <a:endParaRPr lang="en-US" dirty="0"/>
          </a:p>
        </p:txBody>
      </p:sp>
      <p:sp>
        <p:nvSpPr>
          <p:cNvPr id="29706" name="Rectangle 10"/>
          <p:cNvSpPr>
            <a:spLocks noGrp="1" noChangeArrowheads="1"/>
          </p:cNvSpPr>
          <p:nvPr>
            <p:ph type="subTitle" sz="quarter" idx="1"/>
          </p:nvPr>
        </p:nvSpPr>
        <p:spPr bwMode="auto">
          <a:xfrm>
            <a:off x="2286000" y="3602038"/>
            <a:ext cx="6400800" cy="1247775"/>
          </a:xfrm>
          <a:prstGeom prst="rect">
            <a:avLst/>
          </a:prstGeom>
          <a:noFill/>
          <a:ln>
            <a:miter lim="800000"/>
            <a:headEnd/>
            <a:tailEnd/>
          </a:ln>
        </p:spPr>
        <p:txBody>
          <a:bodyPr vert="horz" wrap="square" lIns="0" tIns="0" rIns="0" bIns="0" numCol="1" anchor="b" anchorCtr="0" compatLnSpc="1">
            <a:prstTxWarp prst="textNoShape">
              <a:avLst/>
            </a:prstTxWarp>
          </a:bodyPr>
          <a:lstStyle>
            <a:lvl1pPr marL="0" indent="0" algn="r">
              <a:buFontTx/>
              <a:buNone/>
              <a:defRPr sz="1400" b="1"/>
            </a:lvl1pPr>
          </a:lstStyle>
          <a:p>
            <a:r>
              <a:rPr lang="en-US" smtClean="0"/>
              <a:t>Click to edit Master subtitle style</a:t>
            </a:r>
            <a:endParaRPr lang="en-US" dirty="0"/>
          </a:p>
        </p:txBody>
      </p:sp>
      <p:pic>
        <p:nvPicPr>
          <p:cNvPr id="7" name="Picture 6" descr="https://images.magnetmail.net/images/clients/MDRT/Focus12.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512903"/>
          </a:xfrm>
          <a:prstGeom prst="rect">
            <a:avLst/>
          </a:prstGeom>
          <a:noFill/>
          <a:ln>
            <a:noFill/>
          </a:ln>
        </p:spPr>
      </p:pic>
    </p:spTree>
    <p:extLst>
      <p:ext uri="{BB962C8B-B14F-4D97-AF65-F5344CB8AC3E}">
        <p14:creationId xmlns:p14="http://schemas.microsoft.com/office/powerpoint/2010/main" val="2053658380"/>
      </p:ext>
    </p:extLst>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5"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pic>
        <p:nvPicPr>
          <p:cNvPr id="7" name="Picture 29" descr="STT_PPT_TypeOnly_KO"/>
          <p:cNvPicPr>
            <a:picLocks noChangeAspect="1" noChangeArrowheads="1"/>
          </p:cNvPicPr>
          <p:nvPr/>
        </p:nvPicPr>
        <p:blipFill>
          <a:blip r:embed="rId3" cstate="print"/>
          <a:srcRect/>
          <a:stretch>
            <a:fillRect/>
          </a:stretch>
        </p:blipFill>
        <p:spPr bwMode="auto">
          <a:xfrm>
            <a:off x="457200" y="239713"/>
            <a:ext cx="1462088" cy="200025"/>
          </a:xfrm>
          <a:prstGeom prst="rect">
            <a:avLst/>
          </a:prstGeom>
          <a:noFill/>
          <a:ln w="9525">
            <a:noFill/>
            <a:miter lim="800000"/>
            <a:headEnd/>
            <a:tailEnd/>
          </a:ln>
        </p:spPr>
      </p:pic>
      <p:pic>
        <p:nvPicPr>
          <p:cNvPr id="8"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sp>
        <p:nvSpPr>
          <p:cNvPr id="2" name="Title 1"/>
          <p:cNvSpPr>
            <a:spLocks noGrp="1"/>
          </p:cNvSpPr>
          <p:nvPr>
            <p:ph type="title"/>
          </p:nvPr>
        </p:nvSpPr>
        <p:spPr>
          <a:xfrm>
            <a:off x="455613" y="1021410"/>
            <a:ext cx="8232775" cy="304800"/>
          </a:xfrm>
          <a:prstGeom prst="rect">
            <a:avLst/>
          </a:prstGeom>
        </p:spPr>
        <p:txBody>
          <a:bodyPr lIns="0" rIns="0" bIns="0"/>
          <a:lstStyle>
            <a:lvl1pPr>
              <a:defRPr sz="1700"/>
            </a:lvl1pPr>
          </a:lstStyle>
          <a:p>
            <a:r>
              <a:rPr lang="en-US" smtClean="0"/>
              <a:t>Click to edit Master title style</a:t>
            </a:r>
            <a:endParaRPr lang="en-US" dirty="0"/>
          </a:p>
        </p:txBody>
      </p:sp>
      <p:sp>
        <p:nvSpPr>
          <p:cNvPr id="3" name="Content Placeholder 2"/>
          <p:cNvSpPr>
            <a:spLocks noGrp="1"/>
          </p:cNvSpPr>
          <p:nvPr>
            <p:ph idx="1"/>
          </p:nvPr>
        </p:nvSpPr>
        <p:spPr>
          <a:xfrm>
            <a:off x="455613" y="1727200"/>
            <a:ext cx="8232775" cy="4525963"/>
          </a:xfrm>
          <a:prstGeom prst="rect">
            <a:avLst/>
          </a:prstGeom>
        </p:spPr>
        <p:txBody>
          <a:bodyPr lIns="0"/>
          <a:lstStyle>
            <a:lvl1pPr marL="174625" indent="-174625">
              <a:spcBef>
                <a:spcPts val="0"/>
              </a:spcBef>
              <a:spcAft>
                <a:spcPts val="600"/>
              </a:spcAft>
              <a:buFont typeface="Wingdings" panose="05000000000000000000" pitchFamily="2" charset="2"/>
              <a:buChar char="§"/>
              <a:defRPr sz="1400" b="0"/>
            </a:lvl1pPr>
            <a:lvl2pPr>
              <a:spcBef>
                <a:spcPts val="0"/>
              </a:spcBef>
              <a:spcAft>
                <a:spcPts val="600"/>
              </a:spcAft>
              <a:defRPr sz="1400" b="0"/>
            </a:lvl2pPr>
            <a:lvl3pPr>
              <a:spcBef>
                <a:spcPts val="0"/>
              </a:spcBef>
              <a:spcAft>
                <a:spcPts val="600"/>
              </a:spcAft>
              <a:defRPr sz="1400" b="0"/>
            </a:lvl3pPr>
            <a:lvl4pPr>
              <a:spcBef>
                <a:spcPts val="0"/>
              </a:spcBef>
              <a:spcAft>
                <a:spcPts val="600"/>
              </a:spcAft>
              <a:defRPr sz="1400" b="0"/>
            </a:lvl4pPr>
            <a:lvl5pPr>
              <a:spcBef>
                <a:spcPts val="0"/>
              </a:spcBef>
              <a:spcAft>
                <a:spcPts val="600"/>
              </a:spcAft>
              <a:defRPr sz="1400"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p:nvPr>
        </p:nvSpPr>
        <p:spPr>
          <a:xfrm>
            <a:off x="457200" y="1295400"/>
            <a:ext cx="8229600" cy="215444"/>
          </a:xfrm>
          <a:prstGeom prst="rect">
            <a:avLst/>
          </a:prstGeom>
        </p:spPr>
        <p:txBody>
          <a:bodyPr lIns="0" tIns="0" rIns="0" bIns="0" anchor="t" anchorCtr="0">
            <a:noAutofit/>
          </a:bodyPr>
          <a:lstStyle>
            <a:lvl1pPr marL="0" indent="0">
              <a:buFontTx/>
              <a:buNone/>
              <a:defRPr sz="1400" b="1">
                <a:solidFill>
                  <a:schemeClr val="accent1"/>
                </a:solidFill>
              </a:defRPr>
            </a:lvl1pPr>
            <a:lvl2pPr marL="341312" indent="0">
              <a:buFontTx/>
              <a:buNone/>
              <a:defRPr sz="1400" b="1">
                <a:solidFill>
                  <a:schemeClr val="accent1"/>
                </a:solidFill>
              </a:defRPr>
            </a:lvl2pPr>
            <a:lvl3pPr marL="682625" indent="0">
              <a:buFontTx/>
              <a:buNone/>
              <a:defRPr sz="1400" b="1">
                <a:solidFill>
                  <a:schemeClr val="accent1"/>
                </a:solidFill>
              </a:defRPr>
            </a:lvl3pPr>
            <a:lvl4pPr marL="1023937" indent="0">
              <a:buFontTx/>
              <a:buNone/>
              <a:defRPr sz="1400" b="1">
                <a:solidFill>
                  <a:schemeClr val="accent1"/>
                </a:solidFill>
              </a:defRPr>
            </a:lvl4pPr>
            <a:lvl5pPr marL="1376362" indent="0">
              <a:buFontTx/>
              <a:buNone/>
              <a:defRPr sz="1400" b="1">
                <a:solidFill>
                  <a:schemeClr val="accent1"/>
                </a:solidFill>
              </a:defRPr>
            </a:lvl5pPr>
          </a:lstStyle>
          <a:p>
            <a:pPr lvl="0"/>
            <a:r>
              <a:rPr lang="en-US" smtClean="0"/>
              <a:t>Click to edit Master text styles</a:t>
            </a:r>
          </a:p>
        </p:txBody>
      </p:sp>
      <p:sp>
        <p:nvSpPr>
          <p:cNvPr id="12" name="Rectangle 21"/>
          <p:cNvSpPr>
            <a:spLocks noChangeArrowheads="1"/>
          </p:cNvSpPr>
          <p:nvPr userDrawn="1"/>
        </p:nvSpPr>
        <p:spPr bwMode="auto">
          <a:xfrm>
            <a:off x="455613" y="6434904"/>
            <a:ext cx="762000" cy="342900"/>
          </a:xfrm>
          <a:prstGeom prst="rect">
            <a:avLst/>
          </a:prstGeom>
          <a:noFill/>
          <a:ln w="9525">
            <a:noFill/>
            <a:miter lim="800000"/>
            <a:headEnd/>
            <a:tailEnd/>
          </a:ln>
          <a:effectLst/>
        </p:spPr>
        <p:txBody>
          <a:bodyPr lIns="0" tIns="0" rIns="0" bIns="0" anchor="ctr"/>
          <a:lstStyle/>
          <a:p>
            <a:pPr>
              <a:defRPr/>
            </a:pPr>
            <a:endParaRPr lang="en-US" sz="800" b="1" dirty="0" smtClean="0">
              <a:solidFill>
                <a:srgbClr val="000000">
                  <a:lumMod val="50000"/>
                  <a:lumOff val="50000"/>
                </a:srgbClr>
              </a:solidFill>
            </a:endParaRPr>
          </a:p>
          <a:p>
            <a:pPr>
              <a:defRPr/>
            </a:pPr>
            <a:r>
              <a:rPr lang="en-US" sz="800" b="1" dirty="0" smtClean="0">
                <a:solidFill>
                  <a:srgbClr val="000000">
                    <a:lumMod val="50000"/>
                    <a:lumOff val="50000"/>
                  </a:srgbClr>
                </a:solidFill>
              </a:rPr>
              <a:t>Page </a:t>
            </a:r>
            <a:fld id="{9C07F124-B1C4-41BE-B0EC-99484714BA09}" type="slidenum">
              <a:rPr lang="en-US" sz="800" b="1" smtClean="0">
                <a:solidFill>
                  <a:srgbClr val="000000">
                    <a:lumMod val="50000"/>
                    <a:lumOff val="50000"/>
                  </a:srgbClr>
                </a:solidFill>
              </a:rPr>
              <a:pPr>
                <a:defRPr/>
              </a:pPr>
              <a:t>‹#›</a:t>
            </a:fld>
            <a:endParaRPr lang="en-US" sz="800" b="1" dirty="0">
              <a:solidFill>
                <a:srgbClr val="000000">
                  <a:lumMod val="50000"/>
                  <a:lumOff val="50000"/>
                </a:srgbClr>
              </a:solidFill>
            </a:endParaRPr>
          </a:p>
        </p:txBody>
      </p:sp>
      <p:pic>
        <p:nvPicPr>
          <p:cNvPr id="13" name="Picture 12" descr="http://www.gallagher-pool.com/sites/default/files/users/PhilGallagher/mdrt_logo.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271895536"/>
      </p:ext>
    </p:extLst>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_B">
    <p:spTree>
      <p:nvGrpSpPr>
        <p:cNvPr id="1" name=""/>
        <p:cNvGrpSpPr/>
        <p:nvPr/>
      </p:nvGrpSpPr>
      <p:grpSpPr>
        <a:xfrm>
          <a:off x="0" y="0"/>
          <a:ext cx="0" cy="0"/>
          <a:chOff x="0" y="0"/>
          <a:chExt cx="0" cy="0"/>
        </a:xfrm>
      </p:grpSpPr>
      <p:pic>
        <p:nvPicPr>
          <p:cNvPr id="5"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pic>
        <p:nvPicPr>
          <p:cNvPr id="7" name="Picture 29" descr="STT_PPT_TypeOnly_KO"/>
          <p:cNvPicPr>
            <a:picLocks noChangeAspect="1" noChangeArrowheads="1"/>
          </p:cNvPicPr>
          <p:nvPr/>
        </p:nvPicPr>
        <p:blipFill>
          <a:blip r:embed="rId3" cstate="print"/>
          <a:srcRect/>
          <a:stretch>
            <a:fillRect/>
          </a:stretch>
        </p:blipFill>
        <p:spPr bwMode="auto">
          <a:xfrm>
            <a:off x="457200" y="239713"/>
            <a:ext cx="1462088" cy="200025"/>
          </a:xfrm>
          <a:prstGeom prst="rect">
            <a:avLst/>
          </a:prstGeom>
          <a:noFill/>
          <a:ln w="9525">
            <a:noFill/>
            <a:miter lim="800000"/>
            <a:headEnd/>
            <a:tailEnd/>
          </a:ln>
        </p:spPr>
      </p:pic>
      <p:pic>
        <p:nvPicPr>
          <p:cNvPr id="8"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sp>
        <p:nvSpPr>
          <p:cNvPr id="2" name="Title 1"/>
          <p:cNvSpPr>
            <a:spLocks noGrp="1"/>
          </p:cNvSpPr>
          <p:nvPr>
            <p:ph type="title"/>
          </p:nvPr>
        </p:nvSpPr>
        <p:spPr>
          <a:xfrm>
            <a:off x="455613" y="1021410"/>
            <a:ext cx="8232775" cy="304800"/>
          </a:xfrm>
          <a:prstGeom prst="rect">
            <a:avLst/>
          </a:prstGeom>
        </p:spPr>
        <p:txBody>
          <a:bodyPr lIns="0" rIns="0" bIns="0"/>
          <a:lstStyle>
            <a:lvl1pPr>
              <a:defRPr sz="1700"/>
            </a:lvl1pPr>
          </a:lstStyle>
          <a:p>
            <a:r>
              <a:rPr lang="en-US" smtClean="0"/>
              <a:t>Click to edit Master title style</a:t>
            </a:r>
            <a:endParaRPr lang="en-US" dirty="0"/>
          </a:p>
        </p:txBody>
      </p:sp>
      <p:sp>
        <p:nvSpPr>
          <p:cNvPr id="3" name="Content Placeholder 2"/>
          <p:cNvSpPr>
            <a:spLocks noGrp="1"/>
          </p:cNvSpPr>
          <p:nvPr>
            <p:ph idx="1"/>
          </p:nvPr>
        </p:nvSpPr>
        <p:spPr>
          <a:xfrm>
            <a:off x="455613" y="1727200"/>
            <a:ext cx="4116387" cy="4525963"/>
          </a:xfrm>
          <a:prstGeom prst="rect">
            <a:avLst/>
          </a:prstGeom>
        </p:spPr>
        <p:txBody>
          <a:bodyPr lIns="0" tIns="0" rIns="0" bIns="0"/>
          <a:lstStyle>
            <a:lvl1pPr marL="174625" indent="-174625">
              <a:spcBef>
                <a:spcPts val="0"/>
              </a:spcBef>
              <a:spcAft>
                <a:spcPts val="600"/>
              </a:spcAft>
              <a:buFont typeface="Wingdings" panose="05000000000000000000" pitchFamily="2" charset="2"/>
              <a:buChar char="§"/>
              <a:defRPr sz="1100" b="0"/>
            </a:lvl1pPr>
            <a:lvl2pPr>
              <a:spcBef>
                <a:spcPts val="0"/>
              </a:spcBef>
              <a:spcAft>
                <a:spcPts val="600"/>
              </a:spcAft>
              <a:defRPr sz="1100" b="0"/>
            </a:lvl2pPr>
            <a:lvl3pPr>
              <a:spcBef>
                <a:spcPts val="0"/>
              </a:spcBef>
              <a:spcAft>
                <a:spcPts val="600"/>
              </a:spcAft>
              <a:defRPr sz="1100" b="0"/>
            </a:lvl3pPr>
            <a:lvl4pPr>
              <a:spcBef>
                <a:spcPts val="0"/>
              </a:spcBef>
              <a:spcAft>
                <a:spcPts val="600"/>
              </a:spcAft>
              <a:defRPr sz="1100" b="0"/>
            </a:lvl4pPr>
            <a:lvl5pPr>
              <a:spcBef>
                <a:spcPts val="0"/>
              </a:spcBef>
              <a:spcAft>
                <a:spcPts val="600"/>
              </a:spcAft>
              <a:defRPr sz="1100"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p:nvPr>
        </p:nvSpPr>
        <p:spPr>
          <a:xfrm>
            <a:off x="457200" y="1295400"/>
            <a:ext cx="8229600" cy="215444"/>
          </a:xfrm>
          <a:prstGeom prst="rect">
            <a:avLst/>
          </a:prstGeom>
        </p:spPr>
        <p:txBody>
          <a:bodyPr lIns="0" tIns="0" rIns="0" bIns="0" anchor="t" anchorCtr="0">
            <a:noAutofit/>
          </a:bodyPr>
          <a:lstStyle>
            <a:lvl1pPr marL="0" indent="0">
              <a:buFontTx/>
              <a:buNone/>
              <a:defRPr sz="1400" b="1">
                <a:solidFill>
                  <a:schemeClr val="accent1"/>
                </a:solidFill>
              </a:defRPr>
            </a:lvl1pPr>
            <a:lvl2pPr marL="341312" indent="0">
              <a:buFontTx/>
              <a:buNone/>
              <a:defRPr sz="1400" b="1">
                <a:solidFill>
                  <a:schemeClr val="accent1"/>
                </a:solidFill>
              </a:defRPr>
            </a:lvl2pPr>
            <a:lvl3pPr marL="682625" indent="0">
              <a:buFontTx/>
              <a:buNone/>
              <a:defRPr sz="1400" b="1">
                <a:solidFill>
                  <a:schemeClr val="accent1"/>
                </a:solidFill>
              </a:defRPr>
            </a:lvl3pPr>
            <a:lvl4pPr marL="1023937" indent="0">
              <a:buFontTx/>
              <a:buNone/>
              <a:defRPr sz="1400" b="1">
                <a:solidFill>
                  <a:schemeClr val="accent1"/>
                </a:solidFill>
              </a:defRPr>
            </a:lvl4pPr>
            <a:lvl5pPr marL="1376362" indent="0">
              <a:buFontTx/>
              <a:buNone/>
              <a:defRPr sz="1400" b="1">
                <a:solidFill>
                  <a:schemeClr val="accent1"/>
                </a:solidFill>
              </a:defRPr>
            </a:lvl5pPr>
          </a:lstStyle>
          <a:p>
            <a:pPr lvl="0"/>
            <a:r>
              <a:rPr lang="en-US" smtClean="0"/>
              <a:t>Click to edit Master text styles</a:t>
            </a:r>
          </a:p>
        </p:txBody>
      </p:sp>
      <p:sp>
        <p:nvSpPr>
          <p:cNvPr id="12" name="Rectangle 21"/>
          <p:cNvSpPr>
            <a:spLocks noChangeArrowheads="1"/>
          </p:cNvSpPr>
          <p:nvPr userDrawn="1"/>
        </p:nvSpPr>
        <p:spPr bwMode="auto">
          <a:xfrm>
            <a:off x="455613" y="6434904"/>
            <a:ext cx="762000" cy="342900"/>
          </a:xfrm>
          <a:prstGeom prst="rect">
            <a:avLst/>
          </a:prstGeom>
          <a:noFill/>
          <a:ln w="9525">
            <a:noFill/>
            <a:miter lim="800000"/>
            <a:headEnd/>
            <a:tailEnd/>
          </a:ln>
          <a:effectLst/>
        </p:spPr>
        <p:txBody>
          <a:bodyPr lIns="0" tIns="0" rIns="0" bIns="0" anchor="ctr"/>
          <a:lstStyle/>
          <a:p>
            <a:pPr>
              <a:defRPr/>
            </a:pPr>
            <a:endParaRPr lang="en-US" sz="800" b="1" dirty="0" smtClean="0">
              <a:solidFill>
                <a:srgbClr val="000000">
                  <a:lumMod val="50000"/>
                  <a:lumOff val="50000"/>
                </a:srgbClr>
              </a:solidFill>
            </a:endParaRPr>
          </a:p>
          <a:p>
            <a:pPr>
              <a:defRPr/>
            </a:pPr>
            <a:r>
              <a:rPr lang="en-US" sz="800" b="1" dirty="0" smtClean="0">
                <a:solidFill>
                  <a:srgbClr val="000000">
                    <a:lumMod val="50000"/>
                    <a:lumOff val="50000"/>
                  </a:srgbClr>
                </a:solidFill>
              </a:rPr>
              <a:t>Page </a:t>
            </a:r>
            <a:fld id="{9C07F124-B1C4-41BE-B0EC-99484714BA09}" type="slidenum">
              <a:rPr lang="en-US" sz="800" b="1" smtClean="0">
                <a:solidFill>
                  <a:srgbClr val="000000">
                    <a:lumMod val="50000"/>
                    <a:lumOff val="50000"/>
                  </a:srgbClr>
                </a:solidFill>
              </a:rPr>
              <a:pPr>
                <a:defRPr/>
              </a:pPr>
              <a:t>‹#›</a:t>
            </a:fld>
            <a:endParaRPr lang="en-US" sz="800" b="1" dirty="0">
              <a:solidFill>
                <a:srgbClr val="000000">
                  <a:lumMod val="50000"/>
                  <a:lumOff val="50000"/>
                </a:srgbClr>
              </a:solidFill>
            </a:endParaRPr>
          </a:p>
        </p:txBody>
      </p:sp>
      <p:pic>
        <p:nvPicPr>
          <p:cNvPr id="11" name="Picture 10" descr="http://www.gallagher-pool.com/sites/default/files/users/PhilGallagher/mdrt_logo.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736969400"/>
      </p:ext>
    </p:extLst>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No Content">
    <p:spTree>
      <p:nvGrpSpPr>
        <p:cNvPr id="1" name=""/>
        <p:cNvGrpSpPr/>
        <p:nvPr/>
      </p:nvGrpSpPr>
      <p:grpSpPr>
        <a:xfrm>
          <a:off x="0" y="0"/>
          <a:ext cx="0" cy="0"/>
          <a:chOff x="0" y="0"/>
          <a:chExt cx="0" cy="0"/>
        </a:xfrm>
      </p:grpSpPr>
      <p:pic>
        <p:nvPicPr>
          <p:cNvPr id="4"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pic>
        <p:nvPicPr>
          <p:cNvPr id="5" name="Picture 29" descr="STT_PPT_TypeOnly_KO"/>
          <p:cNvPicPr>
            <a:picLocks noChangeAspect="1" noChangeArrowheads="1"/>
          </p:cNvPicPr>
          <p:nvPr/>
        </p:nvPicPr>
        <p:blipFill>
          <a:blip r:embed="rId3" cstate="print"/>
          <a:srcRect/>
          <a:stretch>
            <a:fillRect/>
          </a:stretch>
        </p:blipFill>
        <p:spPr bwMode="auto">
          <a:xfrm>
            <a:off x="457200" y="239713"/>
            <a:ext cx="1462088" cy="200025"/>
          </a:xfrm>
          <a:prstGeom prst="rect">
            <a:avLst/>
          </a:prstGeom>
          <a:noFill/>
          <a:ln w="9525">
            <a:noFill/>
            <a:miter lim="800000"/>
            <a:headEnd/>
            <a:tailEnd/>
          </a:ln>
        </p:spPr>
      </p:pic>
      <p:pic>
        <p:nvPicPr>
          <p:cNvPr id="7"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sp>
        <p:nvSpPr>
          <p:cNvPr id="2" name="Title 1"/>
          <p:cNvSpPr>
            <a:spLocks noGrp="1"/>
          </p:cNvSpPr>
          <p:nvPr>
            <p:ph type="title"/>
          </p:nvPr>
        </p:nvSpPr>
        <p:spPr>
          <a:xfrm>
            <a:off x="455613" y="1021410"/>
            <a:ext cx="8232775" cy="304800"/>
          </a:xfrm>
          <a:prstGeom prst="rect">
            <a:avLst/>
          </a:prstGeom>
        </p:spPr>
        <p:txBody>
          <a:bodyPr lIns="0" rIns="0" bIns="0"/>
          <a:lstStyle>
            <a:lvl1pPr>
              <a:defRPr sz="17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457200" y="1295400"/>
            <a:ext cx="8229600" cy="215444"/>
          </a:xfrm>
          <a:prstGeom prst="rect">
            <a:avLst/>
          </a:prstGeom>
        </p:spPr>
        <p:txBody>
          <a:bodyPr lIns="0" tIns="0" rIns="0" bIns="0" anchor="t" anchorCtr="0">
            <a:noAutofit/>
          </a:bodyPr>
          <a:lstStyle>
            <a:lvl1pPr marL="0" indent="0">
              <a:buFontTx/>
              <a:buNone/>
              <a:defRPr sz="1400" b="1">
                <a:solidFill>
                  <a:schemeClr val="accent1"/>
                </a:solidFill>
              </a:defRPr>
            </a:lvl1pPr>
            <a:lvl2pPr marL="341312" indent="0">
              <a:buFontTx/>
              <a:buNone/>
              <a:defRPr sz="1400" b="1">
                <a:solidFill>
                  <a:schemeClr val="accent1"/>
                </a:solidFill>
              </a:defRPr>
            </a:lvl2pPr>
            <a:lvl3pPr marL="682625" indent="0">
              <a:buFontTx/>
              <a:buNone/>
              <a:defRPr sz="1400" b="1">
                <a:solidFill>
                  <a:schemeClr val="accent1"/>
                </a:solidFill>
              </a:defRPr>
            </a:lvl3pPr>
            <a:lvl4pPr marL="1023937" indent="0">
              <a:buFontTx/>
              <a:buNone/>
              <a:defRPr sz="1400" b="1">
                <a:solidFill>
                  <a:schemeClr val="accent1"/>
                </a:solidFill>
              </a:defRPr>
            </a:lvl4pPr>
            <a:lvl5pPr marL="1376362" indent="0">
              <a:buFontTx/>
              <a:buNone/>
              <a:defRPr sz="1400" b="1">
                <a:solidFill>
                  <a:schemeClr val="accent1"/>
                </a:solidFill>
              </a:defRPr>
            </a:lvl5pPr>
          </a:lstStyle>
          <a:p>
            <a:pPr lvl="0"/>
            <a:r>
              <a:rPr lang="en-US" smtClean="0"/>
              <a:t>Click to edit Master text styles</a:t>
            </a:r>
          </a:p>
        </p:txBody>
      </p:sp>
      <p:sp>
        <p:nvSpPr>
          <p:cNvPr id="11" name="Rectangle 21"/>
          <p:cNvSpPr>
            <a:spLocks noChangeArrowheads="1"/>
          </p:cNvSpPr>
          <p:nvPr userDrawn="1"/>
        </p:nvSpPr>
        <p:spPr bwMode="auto">
          <a:xfrm>
            <a:off x="457200" y="6434904"/>
            <a:ext cx="762000" cy="342900"/>
          </a:xfrm>
          <a:prstGeom prst="rect">
            <a:avLst/>
          </a:prstGeom>
          <a:noFill/>
          <a:ln w="9525">
            <a:noFill/>
            <a:miter lim="800000"/>
            <a:headEnd/>
            <a:tailEnd/>
          </a:ln>
          <a:effectLst/>
        </p:spPr>
        <p:txBody>
          <a:bodyPr lIns="0" tIns="0" rIns="0" bIns="0" anchor="ctr"/>
          <a:lstStyle/>
          <a:p>
            <a:pPr>
              <a:defRPr/>
            </a:pPr>
            <a:endParaRPr lang="en-US" sz="800" b="1" dirty="0" smtClean="0">
              <a:solidFill>
                <a:srgbClr val="000000">
                  <a:lumMod val="50000"/>
                  <a:lumOff val="50000"/>
                </a:srgbClr>
              </a:solidFill>
            </a:endParaRPr>
          </a:p>
          <a:p>
            <a:pPr>
              <a:defRPr/>
            </a:pPr>
            <a:r>
              <a:rPr lang="en-US" sz="800" b="1" dirty="0" smtClean="0">
                <a:solidFill>
                  <a:srgbClr val="000000">
                    <a:lumMod val="50000"/>
                    <a:lumOff val="50000"/>
                  </a:srgbClr>
                </a:solidFill>
              </a:rPr>
              <a:t>Page </a:t>
            </a:r>
            <a:fld id="{9C07F124-B1C4-41BE-B0EC-99484714BA09}" type="slidenum">
              <a:rPr lang="en-US" sz="800" b="1" smtClean="0">
                <a:solidFill>
                  <a:srgbClr val="000000">
                    <a:lumMod val="50000"/>
                    <a:lumOff val="50000"/>
                  </a:srgbClr>
                </a:solidFill>
              </a:rPr>
              <a:pPr>
                <a:defRPr/>
              </a:pPr>
              <a:t>‹#›</a:t>
            </a:fld>
            <a:endParaRPr lang="en-US" sz="800" b="1" dirty="0">
              <a:solidFill>
                <a:srgbClr val="000000">
                  <a:lumMod val="50000"/>
                  <a:lumOff val="50000"/>
                </a:srgbClr>
              </a:solidFill>
            </a:endParaRPr>
          </a:p>
        </p:txBody>
      </p:sp>
      <p:pic>
        <p:nvPicPr>
          <p:cNvPr id="10" name="Picture 9" descr="http://www.gallagher-pool.com/sites/default/files/users/PhilGallagher/mdrt_logo.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3384966718"/>
      </p:ext>
    </p:extLst>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reak Slide Master">
    <p:spTree>
      <p:nvGrpSpPr>
        <p:cNvPr id="1" name=""/>
        <p:cNvGrpSpPr/>
        <p:nvPr/>
      </p:nvGrpSpPr>
      <p:grpSpPr>
        <a:xfrm>
          <a:off x="0" y="0"/>
          <a:ext cx="0" cy="0"/>
          <a:chOff x="0" y="0"/>
          <a:chExt cx="0" cy="0"/>
        </a:xfrm>
      </p:grpSpPr>
      <p:pic>
        <p:nvPicPr>
          <p:cNvPr id="3" name="Picture 38" descr="STT_break_top"/>
          <p:cNvPicPr>
            <a:picLocks noChangeAspect="1" noChangeArrowheads="1"/>
          </p:cNvPicPr>
          <p:nvPr/>
        </p:nvPicPr>
        <p:blipFill>
          <a:blip r:embed="rId2" cstate="print"/>
          <a:srcRect/>
          <a:stretch>
            <a:fillRect/>
          </a:stretch>
        </p:blipFill>
        <p:spPr bwMode="auto">
          <a:xfrm>
            <a:off x="0" y="0"/>
            <a:ext cx="9144000" cy="927100"/>
          </a:xfrm>
          <a:prstGeom prst="rect">
            <a:avLst/>
          </a:prstGeom>
          <a:noFill/>
          <a:ln w="9525">
            <a:noFill/>
            <a:miter lim="800000"/>
            <a:headEnd/>
            <a:tailEnd/>
          </a:ln>
        </p:spPr>
      </p:pic>
      <p:pic>
        <p:nvPicPr>
          <p:cNvPr id="4" name="Picture 38" descr="STT_break_top"/>
          <p:cNvPicPr>
            <a:picLocks noChangeAspect="1" noChangeArrowheads="1"/>
          </p:cNvPicPr>
          <p:nvPr/>
        </p:nvPicPr>
        <p:blipFill>
          <a:blip r:embed="rId2" cstate="print"/>
          <a:srcRect/>
          <a:stretch>
            <a:fillRect/>
          </a:stretch>
        </p:blipFill>
        <p:spPr bwMode="auto">
          <a:xfrm>
            <a:off x="0" y="0"/>
            <a:ext cx="9144000" cy="927100"/>
          </a:xfrm>
          <a:prstGeom prst="rect">
            <a:avLst/>
          </a:prstGeom>
          <a:noFill/>
          <a:ln w="9525">
            <a:noFill/>
            <a:miter lim="800000"/>
            <a:headEnd/>
            <a:tailEnd/>
          </a:ln>
        </p:spPr>
      </p:pic>
      <p:sp>
        <p:nvSpPr>
          <p:cNvPr id="6" name="Rectangle 55"/>
          <p:cNvSpPr>
            <a:spLocks noChangeArrowheads="1"/>
          </p:cNvSpPr>
          <p:nvPr/>
        </p:nvSpPr>
        <p:spPr bwMode="auto">
          <a:xfrm>
            <a:off x="457200" y="6537325"/>
            <a:ext cx="438150" cy="214313"/>
          </a:xfrm>
          <a:prstGeom prst="rect">
            <a:avLst/>
          </a:prstGeom>
          <a:noFill/>
          <a:ln w="9525">
            <a:noFill/>
            <a:miter lim="800000"/>
            <a:headEnd/>
            <a:tailEnd/>
          </a:ln>
          <a:effectLst/>
        </p:spPr>
        <p:txBody>
          <a:bodyPr anchor="b"/>
          <a:lstStyle/>
          <a:p>
            <a:pPr algn="r">
              <a:defRPr/>
            </a:pPr>
            <a:fld id="{A66D6070-A69C-4370-A756-6676645AFABA}" type="slidenum">
              <a:rPr lang="en-US" sz="800">
                <a:solidFill>
                  <a:srgbClr val="FFFFFF"/>
                </a:solidFill>
              </a:rPr>
              <a:pPr algn="r">
                <a:defRPr/>
              </a:pPr>
              <a:t>‹#›</a:t>
            </a:fld>
            <a:endParaRPr lang="en-US" sz="800" dirty="0">
              <a:solidFill>
                <a:srgbClr val="FFFFFF"/>
              </a:solidFill>
            </a:endParaRPr>
          </a:p>
        </p:txBody>
      </p:sp>
      <p:sp>
        <p:nvSpPr>
          <p:cNvPr id="7" name="Rectangle 85"/>
          <p:cNvSpPr>
            <a:spLocks noChangeArrowheads="1"/>
          </p:cNvSpPr>
          <p:nvPr/>
        </p:nvSpPr>
        <p:spPr bwMode="auto">
          <a:xfrm>
            <a:off x="8688388" y="6537325"/>
            <a:ext cx="438150" cy="214313"/>
          </a:xfrm>
          <a:prstGeom prst="rect">
            <a:avLst/>
          </a:prstGeom>
          <a:noFill/>
          <a:ln w="9525">
            <a:noFill/>
            <a:miter lim="800000"/>
            <a:headEnd/>
            <a:tailEnd/>
          </a:ln>
          <a:effectLst/>
        </p:spPr>
        <p:txBody>
          <a:bodyPr anchor="b"/>
          <a:lstStyle/>
          <a:p>
            <a:pPr algn="r">
              <a:defRPr/>
            </a:pPr>
            <a:fld id="{ABA72FC4-97EC-4112-AA6A-CC511842A586}" type="slidenum">
              <a:rPr lang="en-US" sz="800">
                <a:solidFill>
                  <a:srgbClr val="FFFFFF"/>
                </a:solidFill>
              </a:rPr>
              <a:pPr algn="r">
                <a:defRPr/>
              </a:pPr>
              <a:t>‹#›</a:t>
            </a:fld>
            <a:endParaRPr lang="en-US" sz="800" dirty="0">
              <a:solidFill>
                <a:srgbClr val="FFFFFF"/>
              </a:solidFill>
            </a:endParaRPr>
          </a:p>
        </p:txBody>
      </p:sp>
      <p:sp>
        <p:nvSpPr>
          <p:cNvPr id="8" name="Rectangle 55"/>
          <p:cNvSpPr>
            <a:spLocks noChangeArrowheads="1"/>
          </p:cNvSpPr>
          <p:nvPr/>
        </p:nvSpPr>
        <p:spPr bwMode="auto">
          <a:xfrm>
            <a:off x="8688388" y="6537325"/>
            <a:ext cx="438150" cy="214313"/>
          </a:xfrm>
          <a:prstGeom prst="rect">
            <a:avLst/>
          </a:prstGeom>
          <a:noFill/>
          <a:ln w="9525">
            <a:noFill/>
            <a:miter lim="800000"/>
            <a:headEnd/>
            <a:tailEnd/>
          </a:ln>
          <a:effectLst/>
        </p:spPr>
        <p:txBody>
          <a:bodyPr anchor="b"/>
          <a:lstStyle/>
          <a:p>
            <a:pPr algn="r">
              <a:defRPr/>
            </a:pPr>
            <a:fld id="{F1873A02-191C-499F-B6FF-C7104453DF62}" type="slidenum">
              <a:rPr lang="en-US" sz="800">
                <a:solidFill>
                  <a:srgbClr val="FFFFFF"/>
                </a:solidFill>
              </a:rPr>
              <a:pPr algn="r">
                <a:defRPr/>
              </a:pPr>
              <a:t>‹#›</a:t>
            </a:fld>
            <a:endParaRPr lang="en-US" sz="800" dirty="0">
              <a:solidFill>
                <a:srgbClr val="FFFFFF"/>
              </a:solidFill>
            </a:endParaRPr>
          </a:p>
        </p:txBody>
      </p:sp>
      <p:sp>
        <p:nvSpPr>
          <p:cNvPr id="9" name="Rectangle 85"/>
          <p:cNvSpPr>
            <a:spLocks noChangeArrowheads="1"/>
          </p:cNvSpPr>
          <p:nvPr/>
        </p:nvSpPr>
        <p:spPr bwMode="auto">
          <a:xfrm>
            <a:off x="8688388" y="6537325"/>
            <a:ext cx="438150" cy="214313"/>
          </a:xfrm>
          <a:prstGeom prst="rect">
            <a:avLst/>
          </a:prstGeom>
          <a:noFill/>
          <a:ln w="9525">
            <a:noFill/>
            <a:miter lim="800000"/>
            <a:headEnd/>
            <a:tailEnd/>
          </a:ln>
          <a:effectLst/>
        </p:spPr>
        <p:txBody>
          <a:bodyPr anchor="b"/>
          <a:lstStyle/>
          <a:p>
            <a:pPr algn="r">
              <a:defRPr/>
            </a:pPr>
            <a:fld id="{1A696495-CE7A-4A40-BBB2-63312ECE07F5}" type="slidenum">
              <a:rPr lang="en-US" sz="800">
                <a:solidFill>
                  <a:srgbClr val="FFFFFF"/>
                </a:solidFill>
              </a:rPr>
              <a:pPr algn="r">
                <a:defRPr/>
              </a:pPr>
              <a:t>‹#›</a:t>
            </a:fld>
            <a:endParaRPr lang="en-US" sz="800" dirty="0">
              <a:solidFill>
                <a:srgbClr val="FFFFFF"/>
              </a:solidFill>
            </a:endParaRPr>
          </a:p>
        </p:txBody>
      </p:sp>
      <p:sp>
        <p:nvSpPr>
          <p:cNvPr id="69640" name="Rectangle 3"/>
          <p:cNvSpPr>
            <a:spLocks noGrp="1" noChangeArrowheads="1"/>
          </p:cNvSpPr>
          <p:nvPr>
            <p:ph type="ctrTitle"/>
          </p:nvPr>
        </p:nvSpPr>
        <p:spPr>
          <a:xfrm>
            <a:off x="457200" y="2076450"/>
            <a:ext cx="7772400" cy="304800"/>
          </a:xfrm>
          <a:prstGeom prst="rect">
            <a:avLst/>
          </a:prstGeom>
          <a:ln algn="ctr"/>
        </p:spPr>
        <p:txBody>
          <a:bodyPr lIns="0" tIns="0" rIns="0" bIns="0"/>
          <a:lstStyle>
            <a:lvl1pPr>
              <a:defRPr lang="en-US" dirty="0">
                <a:solidFill>
                  <a:schemeClr val="accent1"/>
                </a:solidFill>
              </a:defRPr>
            </a:lvl1pPr>
          </a:lstStyle>
          <a:p>
            <a:pPr lvl="0"/>
            <a:r>
              <a:rPr lang="en-US" smtClean="0"/>
              <a:t>Click to edit Master title style</a:t>
            </a:r>
            <a:endParaRPr lang="en-US" dirty="0"/>
          </a:p>
        </p:txBody>
      </p:sp>
      <p:sp>
        <p:nvSpPr>
          <p:cNvPr id="10" name="Slide Number Placeholder 1"/>
          <p:cNvSpPr>
            <a:spLocks noGrp="1"/>
          </p:cNvSpPr>
          <p:nvPr>
            <p:ph type="sldNum" sz="quarter" idx="10"/>
          </p:nvPr>
        </p:nvSpPr>
        <p:spPr>
          <a:xfrm>
            <a:off x="457200" y="6537325"/>
            <a:ext cx="438150" cy="211138"/>
          </a:xfrm>
          <a:prstGeom prst="rect">
            <a:avLst/>
          </a:prstGeom>
          <a:ln>
            <a:miter lim="800000"/>
            <a:headEnd/>
            <a:tailEnd/>
          </a:ln>
        </p:spPr>
        <p:txBody>
          <a:bodyPr/>
          <a:lstStyle>
            <a:lvl1pPr algn="r" fontAlgn="auto">
              <a:spcBef>
                <a:spcPts val="0"/>
              </a:spcBef>
              <a:spcAft>
                <a:spcPts val="0"/>
              </a:spcAft>
              <a:defRPr lang="en-US" sz="800">
                <a:solidFill>
                  <a:srgbClr val="969696"/>
                </a:solidFill>
                <a:latin typeface="Arial" charset="0"/>
                <a:ea typeface="ＭＳ Ｐゴシック" pitchFamily="34" charset="-128"/>
                <a:cs typeface="+mn-cs"/>
              </a:defRPr>
            </a:lvl1pPr>
          </a:lstStyle>
          <a:p>
            <a:pPr>
              <a:defRPr/>
            </a:pPr>
            <a:fld id="{EEC9444F-3B99-4DF1-9727-CF4DA74723BE}" type="slidenum">
              <a:rPr/>
              <a:pPr>
                <a:defRPr/>
              </a:pPr>
              <a:t>‹#›</a:t>
            </a:fld>
            <a:endParaRPr dirty="0"/>
          </a:p>
        </p:txBody>
      </p:sp>
      <p:pic>
        <p:nvPicPr>
          <p:cNvPr id="11" name="Picture 10" descr="http://www.gallagher-pool.com/sites/default/files/users/PhilGallagher/mdrt_logo.jpg"/>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4130877970"/>
      </p:ext>
    </p:extLst>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Click to edit Master title style</a:t>
            </a:r>
            <a:endParaRPr lang="en-GB" noProof="0" dirty="0"/>
          </a:p>
        </p:txBody>
      </p:sp>
      <p:sp>
        <p:nvSpPr>
          <p:cNvPr id="8" name="Text Placeholder 7"/>
          <p:cNvSpPr>
            <a:spLocks noGrp="1"/>
          </p:cNvSpPr>
          <p:nvPr>
            <p:ph type="body" sz="quarter" idx="13"/>
          </p:nvPr>
        </p:nvSpPr>
        <p:spPr>
          <a:xfrm>
            <a:off x="1214417" y="1773238"/>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
        <p:nvSpPr>
          <p:cNvPr id="9" name="Text Placeholder 12"/>
          <p:cNvSpPr>
            <a:spLocks noGrp="1"/>
          </p:cNvSpPr>
          <p:nvPr>
            <p:ph type="body" sz="quarter" idx="12"/>
          </p:nvPr>
        </p:nvSpPr>
        <p:spPr>
          <a:xfrm>
            <a:off x="755649" y="1268415"/>
            <a:ext cx="6245243" cy="285749"/>
          </a:xfrm>
        </p:spPr>
        <p:txBody>
          <a:bodyPr anchor="ctr">
            <a:noAutofit/>
          </a:bodyPr>
          <a:lstStyle>
            <a:lvl1pPr marL="0" indent="0">
              <a:defRPr sz="1001" b="0">
                <a:solidFill>
                  <a:schemeClr val="bg1"/>
                </a:solidFill>
              </a:defRPr>
            </a:lvl1pPr>
            <a:lvl2pPr>
              <a:defRPr sz="2000" b="0">
                <a:solidFill>
                  <a:schemeClr val="accent2"/>
                </a:solidFill>
              </a:defRPr>
            </a:lvl2pPr>
            <a:lvl3pPr marL="534785" indent="-534785">
              <a:defRPr sz="2000" b="0">
                <a:solidFill>
                  <a:schemeClr val="accent2"/>
                </a:solidFill>
              </a:defRPr>
            </a:lvl3pPr>
            <a:lvl4pPr>
              <a:defRPr sz="2000" b="0">
                <a:solidFill>
                  <a:schemeClr val="accent2"/>
                </a:solidFill>
              </a:defRPr>
            </a:lvl4pPr>
            <a:lvl5pPr>
              <a:defRPr sz="2000" b="0">
                <a:solidFill>
                  <a:schemeClr val="accent2"/>
                </a:solidFill>
              </a:defRPr>
            </a:lvl5pPr>
          </a:lstStyle>
          <a:p>
            <a:pPr lvl="0"/>
            <a:r>
              <a:rPr lang="en-US" noProof="0" smtClean="0"/>
              <a:t>Click to edit Master text styles</a:t>
            </a:r>
          </a:p>
        </p:txBody>
      </p:sp>
      <p:sp>
        <p:nvSpPr>
          <p:cNvPr id="13" name="Text Placeholder 12"/>
          <p:cNvSpPr>
            <a:spLocks noGrp="1"/>
          </p:cNvSpPr>
          <p:nvPr>
            <p:ph type="body" sz="quarter" idx="14"/>
          </p:nvPr>
        </p:nvSpPr>
        <p:spPr>
          <a:xfrm>
            <a:off x="588963" y="1773238"/>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14" name="Text Placeholder 12"/>
          <p:cNvSpPr>
            <a:spLocks noGrp="1"/>
          </p:cNvSpPr>
          <p:nvPr>
            <p:ph type="body" sz="quarter" idx="15"/>
          </p:nvPr>
        </p:nvSpPr>
        <p:spPr>
          <a:xfrm>
            <a:off x="588963" y="2328381"/>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15" name="Text Placeholder 12"/>
          <p:cNvSpPr>
            <a:spLocks noGrp="1"/>
          </p:cNvSpPr>
          <p:nvPr>
            <p:ph type="body" sz="quarter" idx="16"/>
          </p:nvPr>
        </p:nvSpPr>
        <p:spPr>
          <a:xfrm>
            <a:off x="588963" y="2883524"/>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16" name="Text Placeholder 12"/>
          <p:cNvSpPr>
            <a:spLocks noGrp="1"/>
          </p:cNvSpPr>
          <p:nvPr>
            <p:ph type="body" sz="quarter" idx="17"/>
          </p:nvPr>
        </p:nvSpPr>
        <p:spPr>
          <a:xfrm>
            <a:off x="588963" y="3438667"/>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17" name="Text Placeholder 12"/>
          <p:cNvSpPr>
            <a:spLocks noGrp="1"/>
          </p:cNvSpPr>
          <p:nvPr>
            <p:ph type="body" sz="quarter" idx="18"/>
          </p:nvPr>
        </p:nvSpPr>
        <p:spPr>
          <a:xfrm>
            <a:off x="588963" y="3993810"/>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18" name="Text Placeholder 12"/>
          <p:cNvSpPr>
            <a:spLocks noGrp="1"/>
          </p:cNvSpPr>
          <p:nvPr>
            <p:ph type="body" sz="quarter" idx="19"/>
          </p:nvPr>
        </p:nvSpPr>
        <p:spPr>
          <a:xfrm>
            <a:off x="588963" y="4548953"/>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19" name="Text Placeholder 12"/>
          <p:cNvSpPr>
            <a:spLocks noGrp="1"/>
          </p:cNvSpPr>
          <p:nvPr>
            <p:ph type="body" sz="quarter" idx="20"/>
          </p:nvPr>
        </p:nvSpPr>
        <p:spPr>
          <a:xfrm>
            <a:off x="588963" y="5104096"/>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21" name="Text Placeholder 12"/>
          <p:cNvSpPr>
            <a:spLocks noGrp="1"/>
          </p:cNvSpPr>
          <p:nvPr>
            <p:ph type="body" sz="quarter" idx="21"/>
          </p:nvPr>
        </p:nvSpPr>
        <p:spPr>
          <a:xfrm>
            <a:off x="588963" y="5659238"/>
            <a:ext cx="432000" cy="432000"/>
          </a:xfrm>
          <a:solidFill>
            <a:schemeClr val="tx2"/>
          </a:solidFill>
          <a:ln>
            <a:noFill/>
          </a:ln>
        </p:spPr>
        <p:txBody>
          <a:bodyPr anchor="ctr"/>
          <a:lstStyle>
            <a:lvl1pPr marL="1588" indent="0" algn="ctr">
              <a:defRPr sz="2400">
                <a:solidFill>
                  <a:schemeClr val="bg1"/>
                </a:solidFill>
              </a:defRPr>
            </a:lvl1pPr>
          </a:lstStyle>
          <a:p>
            <a:pPr lvl="0"/>
            <a:r>
              <a:rPr lang="en-US" noProof="0" smtClean="0"/>
              <a:t>Click to edit Master text styles</a:t>
            </a:r>
          </a:p>
        </p:txBody>
      </p:sp>
      <p:sp>
        <p:nvSpPr>
          <p:cNvPr id="23" name="Text Placeholder 7"/>
          <p:cNvSpPr>
            <a:spLocks noGrp="1"/>
          </p:cNvSpPr>
          <p:nvPr>
            <p:ph type="body" sz="quarter" idx="22"/>
          </p:nvPr>
        </p:nvSpPr>
        <p:spPr>
          <a:xfrm>
            <a:off x="1214417" y="2328700"/>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
        <p:nvSpPr>
          <p:cNvPr id="24" name="Text Placeholder 7"/>
          <p:cNvSpPr>
            <a:spLocks noGrp="1"/>
          </p:cNvSpPr>
          <p:nvPr>
            <p:ph type="body" sz="quarter" idx="23"/>
          </p:nvPr>
        </p:nvSpPr>
        <p:spPr>
          <a:xfrm>
            <a:off x="1214417" y="2884162"/>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
        <p:nvSpPr>
          <p:cNvPr id="25" name="Text Placeholder 7"/>
          <p:cNvSpPr>
            <a:spLocks noGrp="1"/>
          </p:cNvSpPr>
          <p:nvPr>
            <p:ph type="body" sz="quarter" idx="24"/>
          </p:nvPr>
        </p:nvSpPr>
        <p:spPr>
          <a:xfrm>
            <a:off x="1214417" y="3439624"/>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
        <p:nvSpPr>
          <p:cNvPr id="26" name="Text Placeholder 7"/>
          <p:cNvSpPr>
            <a:spLocks noGrp="1"/>
          </p:cNvSpPr>
          <p:nvPr>
            <p:ph type="body" sz="quarter" idx="25"/>
          </p:nvPr>
        </p:nvSpPr>
        <p:spPr>
          <a:xfrm>
            <a:off x="1214417" y="3995086"/>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
        <p:nvSpPr>
          <p:cNvPr id="27" name="Text Placeholder 7"/>
          <p:cNvSpPr>
            <a:spLocks noGrp="1"/>
          </p:cNvSpPr>
          <p:nvPr>
            <p:ph type="body" sz="quarter" idx="26"/>
          </p:nvPr>
        </p:nvSpPr>
        <p:spPr>
          <a:xfrm>
            <a:off x="1214417" y="4550548"/>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
        <p:nvSpPr>
          <p:cNvPr id="28" name="Text Placeholder 7"/>
          <p:cNvSpPr>
            <a:spLocks noGrp="1"/>
          </p:cNvSpPr>
          <p:nvPr>
            <p:ph type="body" sz="quarter" idx="27"/>
          </p:nvPr>
        </p:nvSpPr>
        <p:spPr>
          <a:xfrm>
            <a:off x="1214417" y="5106010"/>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
        <p:nvSpPr>
          <p:cNvPr id="29" name="Text Placeholder 7"/>
          <p:cNvSpPr>
            <a:spLocks noGrp="1"/>
          </p:cNvSpPr>
          <p:nvPr>
            <p:ph type="body" sz="quarter" idx="28"/>
          </p:nvPr>
        </p:nvSpPr>
        <p:spPr>
          <a:xfrm>
            <a:off x="1214417" y="5661470"/>
            <a:ext cx="7461275" cy="429768"/>
          </a:xfrm>
        </p:spPr>
        <p:txBody>
          <a:bodyPr anchor="ctr">
            <a:noAutofit/>
          </a:bodyPr>
          <a:lstStyle>
            <a:lvl1pPr marL="0" indent="0">
              <a:spcBef>
                <a:spcPts val="1200"/>
              </a:spcBef>
              <a:spcAft>
                <a:spcPts val="1001"/>
              </a:spcAft>
              <a:defRPr sz="1801" b="0">
                <a:solidFill>
                  <a:schemeClr val="bg2"/>
                </a:solidFill>
              </a:defRPr>
            </a:lvl1pPr>
            <a:lvl2pPr marL="266599" marR="0" indent="-266599" algn="l" defTabSz="914054" rtl="0" eaLnBrk="1" fontAlgn="auto" latinLnBrk="0" hangingPunct="1">
              <a:lnSpc>
                <a:spcPct val="100000"/>
              </a:lnSpc>
              <a:spcBef>
                <a:spcPts val="1200"/>
              </a:spcBef>
              <a:spcAft>
                <a:spcPts val="1001"/>
              </a:spcAft>
              <a:buClr>
                <a:schemeClr val="bg2"/>
              </a:buClr>
              <a:buSzPct val="65000"/>
              <a:buFont typeface="Wingdings" pitchFamily="2" charset="2"/>
              <a:buNone/>
              <a:tabLst/>
              <a:defRPr sz="1001" baseline="0"/>
            </a:lvl2pPr>
            <a:lvl3pPr>
              <a:defRPr sz="1001"/>
            </a:lvl3pPr>
            <a:lvl4pPr>
              <a:defRPr sz="1001"/>
            </a:lvl4pPr>
            <a:lvl5pPr>
              <a:defRPr sz="1001"/>
            </a:lvl5pPr>
          </a:lstStyle>
          <a:p>
            <a:pPr lvl="0"/>
            <a:r>
              <a:rPr lang="en-US" noProof="0" dirty="0" smtClean="0"/>
              <a:t>Click to edit Master text styles</a:t>
            </a:r>
          </a:p>
        </p:txBody>
      </p:sp>
    </p:spTree>
    <p:extLst>
      <p:ext uri="{BB962C8B-B14F-4D97-AF65-F5344CB8AC3E}">
        <p14:creationId xmlns:p14="http://schemas.microsoft.com/office/powerpoint/2010/main" val="221013506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9705" name="Rectangle 9"/>
          <p:cNvSpPr>
            <a:spLocks noGrp="1" noChangeArrowheads="1"/>
          </p:cNvSpPr>
          <p:nvPr>
            <p:ph type="ctrTitle" sz="quarter"/>
          </p:nvPr>
        </p:nvSpPr>
        <p:spPr bwMode="auto">
          <a:xfrm>
            <a:off x="914400" y="2079625"/>
            <a:ext cx="7772400" cy="1470025"/>
          </a:xfrm>
          <a:prstGeom prst="rect">
            <a:avLst/>
          </a:prstGeom>
          <a:noFill/>
          <a:ln>
            <a:miter lim="800000"/>
            <a:headEnd/>
            <a:tailEnd/>
          </a:ln>
        </p:spPr>
        <p:txBody>
          <a:bodyPr vert="horz" wrap="square" lIns="0" tIns="0" rIns="0" bIns="0" numCol="1" anchor="ctr" anchorCtr="0" compatLnSpc="1">
            <a:prstTxWarp prst="textNoShape">
              <a:avLst/>
            </a:prstTxWarp>
          </a:bodyPr>
          <a:lstStyle>
            <a:lvl1pPr algn="r">
              <a:defRPr sz="2800">
                <a:solidFill>
                  <a:schemeClr val="accent1"/>
                </a:solidFill>
              </a:defRPr>
            </a:lvl1pPr>
          </a:lstStyle>
          <a:p>
            <a:r>
              <a:rPr lang="en-US" dirty="0" smtClean="0"/>
              <a:t>Click to edit Master title style</a:t>
            </a:r>
            <a:endParaRPr lang="en-US" dirty="0"/>
          </a:p>
        </p:txBody>
      </p:sp>
      <p:sp>
        <p:nvSpPr>
          <p:cNvPr id="29706" name="Rectangle 10"/>
          <p:cNvSpPr>
            <a:spLocks noGrp="1" noChangeArrowheads="1"/>
          </p:cNvSpPr>
          <p:nvPr>
            <p:ph type="subTitle" sz="quarter" idx="1"/>
          </p:nvPr>
        </p:nvSpPr>
        <p:spPr bwMode="auto">
          <a:xfrm>
            <a:off x="2286000" y="3602038"/>
            <a:ext cx="6400800" cy="1247775"/>
          </a:xfrm>
          <a:prstGeom prst="rect">
            <a:avLst/>
          </a:prstGeom>
          <a:noFill/>
          <a:ln>
            <a:miter lim="800000"/>
            <a:headEnd/>
            <a:tailEnd/>
          </a:ln>
        </p:spPr>
        <p:txBody>
          <a:bodyPr vert="horz" wrap="square" lIns="0" tIns="0" rIns="0" bIns="0" numCol="1" anchor="b" anchorCtr="0" compatLnSpc="1">
            <a:prstTxWarp prst="textNoShape">
              <a:avLst/>
            </a:prstTxWarp>
          </a:bodyPr>
          <a:lstStyle>
            <a:lvl1pPr marL="0" indent="0" algn="r">
              <a:buFontTx/>
              <a:buNone/>
              <a:defRPr sz="1400" b="1"/>
            </a:lvl1pPr>
          </a:lstStyle>
          <a:p>
            <a:r>
              <a:rPr lang="en-US" smtClean="0"/>
              <a:t>Click to edit Master subtitle style</a:t>
            </a:r>
            <a:endParaRPr lang="en-US" dirty="0"/>
          </a:p>
        </p:txBody>
      </p:sp>
      <p:pic>
        <p:nvPicPr>
          <p:cNvPr id="7" name="Picture 6" descr="https://images.magnetmail.net/images/clients/MDRT/Focus12.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512903"/>
          </a:xfrm>
          <a:prstGeom prst="rect">
            <a:avLst/>
          </a:prstGeom>
          <a:noFill/>
          <a:ln>
            <a:noFill/>
          </a:ln>
        </p:spPr>
      </p:pic>
    </p:spTree>
    <p:extLst>
      <p:ext uri="{BB962C8B-B14F-4D97-AF65-F5344CB8AC3E}">
        <p14:creationId xmlns:p14="http://schemas.microsoft.com/office/powerpoint/2010/main" val="3047231129"/>
      </p:ext>
    </p:extLst>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5"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pic>
        <p:nvPicPr>
          <p:cNvPr id="7" name="Picture 29" descr="STT_PPT_TypeOnly_KO"/>
          <p:cNvPicPr>
            <a:picLocks noChangeAspect="1" noChangeArrowheads="1"/>
          </p:cNvPicPr>
          <p:nvPr/>
        </p:nvPicPr>
        <p:blipFill>
          <a:blip r:embed="rId3" cstate="print"/>
          <a:srcRect/>
          <a:stretch>
            <a:fillRect/>
          </a:stretch>
        </p:blipFill>
        <p:spPr bwMode="auto">
          <a:xfrm>
            <a:off x="457200" y="239713"/>
            <a:ext cx="1462088" cy="200025"/>
          </a:xfrm>
          <a:prstGeom prst="rect">
            <a:avLst/>
          </a:prstGeom>
          <a:noFill/>
          <a:ln w="9525">
            <a:noFill/>
            <a:miter lim="800000"/>
            <a:headEnd/>
            <a:tailEnd/>
          </a:ln>
        </p:spPr>
      </p:pic>
      <p:pic>
        <p:nvPicPr>
          <p:cNvPr id="8"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sp>
        <p:nvSpPr>
          <p:cNvPr id="2" name="Title 1"/>
          <p:cNvSpPr>
            <a:spLocks noGrp="1"/>
          </p:cNvSpPr>
          <p:nvPr>
            <p:ph type="title"/>
          </p:nvPr>
        </p:nvSpPr>
        <p:spPr>
          <a:xfrm>
            <a:off x="455613" y="1021410"/>
            <a:ext cx="8232775" cy="304800"/>
          </a:xfrm>
          <a:prstGeom prst="rect">
            <a:avLst/>
          </a:prstGeom>
        </p:spPr>
        <p:txBody>
          <a:bodyPr lIns="0" rIns="0" bIns="0"/>
          <a:lstStyle>
            <a:lvl1pPr>
              <a:defRPr sz="1700"/>
            </a:lvl1pPr>
          </a:lstStyle>
          <a:p>
            <a:r>
              <a:rPr lang="en-US" smtClean="0"/>
              <a:t>Click to edit Master title style</a:t>
            </a:r>
            <a:endParaRPr lang="en-US" dirty="0"/>
          </a:p>
        </p:txBody>
      </p:sp>
      <p:sp>
        <p:nvSpPr>
          <p:cNvPr id="3" name="Content Placeholder 2"/>
          <p:cNvSpPr>
            <a:spLocks noGrp="1"/>
          </p:cNvSpPr>
          <p:nvPr>
            <p:ph idx="1"/>
          </p:nvPr>
        </p:nvSpPr>
        <p:spPr>
          <a:xfrm>
            <a:off x="455613" y="1727200"/>
            <a:ext cx="8232775" cy="4525963"/>
          </a:xfrm>
          <a:prstGeom prst="rect">
            <a:avLst/>
          </a:prstGeom>
        </p:spPr>
        <p:txBody>
          <a:bodyPr lIns="0"/>
          <a:lstStyle>
            <a:lvl1pPr marL="174625" indent="-174625">
              <a:spcBef>
                <a:spcPts val="0"/>
              </a:spcBef>
              <a:spcAft>
                <a:spcPts val="600"/>
              </a:spcAft>
              <a:buFont typeface="Wingdings" panose="05000000000000000000" pitchFamily="2" charset="2"/>
              <a:buChar char="§"/>
              <a:defRPr sz="1400" b="0"/>
            </a:lvl1pPr>
            <a:lvl2pPr>
              <a:spcBef>
                <a:spcPts val="0"/>
              </a:spcBef>
              <a:spcAft>
                <a:spcPts val="600"/>
              </a:spcAft>
              <a:defRPr sz="1400" b="0"/>
            </a:lvl2pPr>
            <a:lvl3pPr>
              <a:spcBef>
                <a:spcPts val="0"/>
              </a:spcBef>
              <a:spcAft>
                <a:spcPts val="600"/>
              </a:spcAft>
              <a:defRPr sz="1400" b="0"/>
            </a:lvl3pPr>
            <a:lvl4pPr>
              <a:spcBef>
                <a:spcPts val="0"/>
              </a:spcBef>
              <a:spcAft>
                <a:spcPts val="600"/>
              </a:spcAft>
              <a:defRPr sz="1400" b="0"/>
            </a:lvl4pPr>
            <a:lvl5pPr>
              <a:spcBef>
                <a:spcPts val="0"/>
              </a:spcBef>
              <a:spcAft>
                <a:spcPts val="600"/>
              </a:spcAft>
              <a:defRPr sz="1400"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p:nvPr>
        </p:nvSpPr>
        <p:spPr>
          <a:xfrm>
            <a:off x="457200" y="1295400"/>
            <a:ext cx="8229600" cy="215444"/>
          </a:xfrm>
          <a:prstGeom prst="rect">
            <a:avLst/>
          </a:prstGeom>
        </p:spPr>
        <p:txBody>
          <a:bodyPr lIns="0" tIns="0" rIns="0" bIns="0" anchor="t" anchorCtr="0">
            <a:noAutofit/>
          </a:bodyPr>
          <a:lstStyle>
            <a:lvl1pPr marL="0" indent="0">
              <a:buFontTx/>
              <a:buNone/>
              <a:defRPr sz="1400" b="1">
                <a:solidFill>
                  <a:schemeClr val="accent1"/>
                </a:solidFill>
              </a:defRPr>
            </a:lvl1pPr>
            <a:lvl2pPr marL="341312" indent="0">
              <a:buFontTx/>
              <a:buNone/>
              <a:defRPr sz="1400" b="1">
                <a:solidFill>
                  <a:schemeClr val="accent1"/>
                </a:solidFill>
              </a:defRPr>
            </a:lvl2pPr>
            <a:lvl3pPr marL="682625" indent="0">
              <a:buFontTx/>
              <a:buNone/>
              <a:defRPr sz="1400" b="1">
                <a:solidFill>
                  <a:schemeClr val="accent1"/>
                </a:solidFill>
              </a:defRPr>
            </a:lvl3pPr>
            <a:lvl4pPr marL="1023937" indent="0">
              <a:buFontTx/>
              <a:buNone/>
              <a:defRPr sz="1400" b="1">
                <a:solidFill>
                  <a:schemeClr val="accent1"/>
                </a:solidFill>
              </a:defRPr>
            </a:lvl4pPr>
            <a:lvl5pPr marL="1376362" indent="0">
              <a:buFontTx/>
              <a:buNone/>
              <a:defRPr sz="1400" b="1">
                <a:solidFill>
                  <a:schemeClr val="accent1"/>
                </a:solidFill>
              </a:defRPr>
            </a:lvl5pPr>
          </a:lstStyle>
          <a:p>
            <a:pPr lvl="0"/>
            <a:r>
              <a:rPr lang="en-US" smtClean="0"/>
              <a:t>Click to edit Master text styles</a:t>
            </a:r>
          </a:p>
        </p:txBody>
      </p:sp>
      <p:sp>
        <p:nvSpPr>
          <p:cNvPr id="12" name="Rectangle 21"/>
          <p:cNvSpPr>
            <a:spLocks noChangeArrowheads="1"/>
          </p:cNvSpPr>
          <p:nvPr userDrawn="1"/>
        </p:nvSpPr>
        <p:spPr bwMode="auto">
          <a:xfrm>
            <a:off x="455613" y="6434904"/>
            <a:ext cx="762000" cy="342900"/>
          </a:xfrm>
          <a:prstGeom prst="rect">
            <a:avLst/>
          </a:prstGeom>
          <a:noFill/>
          <a:ln w="9525">
            <a:noFill/>
            <a:miter lim="800000"/>
            <a:headEnd/>
            <a:tailEnd/>
          </a:ln>
          <a:effectLst/>
        </p:spPr>
        <p:txBody>
          <a:bodyPr lIns="0" tIns="0" rIns="0" bIns="0" anchor="ctr"/>
          <a:lstStyle/>
          <a:p>
            <a:pPr>
              <a:defRPr/>
            </a:pPr>
            <a:endParaRPr lang="en-US" sz="800" b="1" dirty="0" smtClean="0">
              <a:solidFill>
                <a:srgbClr val="000000">
                  <a:lumMod val="50000"/>
                  <a:lumOff val="50000"/>
                </a:srgbClr>
              </a:solidFill>
            </a:endParaRPr>
          </a:p>
          <a:p>
            <a:pPr>
              <a:defRPr/>
            </a:pPr>
            <a:r>
              <a:rPr lang="en-US" sz="800" b="1" dirty="0" smtClean="0">
                <a:solidFill>
                  <a:srgbClr val="000000">
                    <a:lumMod val="50000"/>
                    <a:lumOff val="50000"/>
                  </a:srgbClr>
                </a:solidFill>
              </a:rPr>
              <a:t>Page </a:t>
            </a:r>
            <a:fld id="{9C07F124-B1C4-41BE-B0EC-99484714BA09}" type="slidenum">
              <a:rPr lang="en-US" sz="800" b="1" smtClean="0">
                <a:solidFill>
                  <a:srgbClr val="000000">
                    <a:lumMod val="50000"/>
                    <a:lumOff val="50000"/>
                  </a:srgbClr>
                </a:solidFill>
              </a:rPr>
              <a:pPr>
                <a:defRPr/>
              </a:pPr>
              <a:t>‹#›</a:t>
            </a:fld>
            <a:endParaRPr lang="en-US" sz="800" b="1" dirty="0">
              <a:solidFill>
                <a:srgbClr val="000000">
                  <a:lumMod val="50000"/>
                  <a:lumOff val="50000"/>
                </a:srgbClr>
              </a:solidFill>
            </a:endParaRPr>
          </a:p>
        </p:txBody>
      </p:sp>
      <p:pic>
        <p:nvPicPr>
          <p:cNvPr id="13" name="Picture 12" descr="http://www.gallagher-pool.com/sites/default/files/users/PhilGallagher/mdrt_logo.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3704506376"/>
      </p:ext>
    </p:extLst>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ontent_B">
    <p:spTree>
      <p:nvGrpSpPr>
        <p:cNvPr id="1" name=""/>
        <p:cNvGrpSpPr/>
        <p:nvPr/>
      </p:nvGrpSpPr>
      <p:grpSpPr>
        <a:xfrm>
          <a:off x="0" y="0"/>
          <a:ext cx="0" cy="0"/>
          <a:chOff x="0" y="0"/>
          <a:chExt cx="0" cy="0"/>
        </a:xfrm>
      </p:grpSpPr>
      <p:pic>
        <p:nvPicPr>
          <p:cNvPr id="5"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pic>
        <p:nvPicPr>
          <p:cNvPr id="7" name="Picture 29" descr="STT_PPT_TypeOnly_KO"/>
          <p:cNvPicPr>
            <a:picLocks noChangeAspect="1" noChangeArrowheads="1"/>
          </p:cNvPicPr>
          <p:nvPr/>
        </p:nvPicPr>
        <p:blipFill>
          <a:blip r:embed="rId3" cstate="print"/>
          <a:srcRect/>
          <a:stretch>
            <a:fillRect/>
          </a:stretch>
        </p:blipFill>
        <p:spPr bwMode="auto">
          <a:xfrm>
            <a:off x="457200" y="239713"/>
            <a:ext cx="1462088" cy="200025"/>
          </a:xfrm>
          <a:prstGeom prst="rect">
            <a:avLst/>
          </a:prstGeom>
          <a:noFill/>
          <a:ln w="9525">
            <a:noFill/>
            <a:miter lim="800000"/>
            <a:headEnd/>
            <a:tailEnd/>
          </a:ln>
        </p:spPr>
      </p:pic>
      <p:pic>
        <p:nvPicPr>
          <p:cNvPr id="8"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sp>
        <p:nvSpPr>
          <p:cNvPr id="2" name="Title 1"/>
          <p:cNvSpPr>
            <a:spLocks noGrp="1"/>
          </p:cNvSpPr>
          <p:nvPr>
            <p:ph type="title"/>
          </p:nvPr>
        </p:nvSpPr>
        <p:spPr>
          <a:xfrm>
            <a:off x="455613" y="1021410"/>
            <a:ext cx="8232775" cy="304800"/>
          </a:xfrm>
          <a:prstGeom prst="rect">
            <a:avLst/>
          </a:prstGeom>
        </p:spPr>
        <p:txBody>
          <a:bodyPr lIns="0" rIns="0" bIns="0"/>
          <a:lstStyle>
            <a:lvl1pPr>
              <a:defRPr sz="1700"/>
            </a:lvl1pPr>
          </a:lstStyle>
          <a:p>
            <a:r>
              <a:rPr lang="en-US" smtClean="0"/>
              <a:t>Click to edit Master title style</a:t>
            </a:r>
            <a:endParaRPr lang="en-US" dirty="0"/>
          </a:p>
        </p:txBody>
      </p:sp>
      <p:sp>
        <p:nvSpPr>
          <p:cNvPr id="3" name="Content Placeholder 2"/>
          <p:cNvSpPr>
            <a:spLocks noGrp="1"/>
          </p:cNvSpPr>
          <p:nvPr>
            <p:ph idx="1"/>
          </p:nvPr>
        </p:nvSpPr>
        <p:spPr>
          <a:xfrm>
            <a:off x="455613" y="1727200"/>
            <a:ext cx="4116387" cy="4525963"/>
          </a:xfrm>
          <a:prstGeom prst="rect">
            <a:avLst/>
          </a:prstGeom>
        </p:spPr>
        <p:txBody>
          <a:bodyPr lIns="0" tIns="0" rIns="0" bIns="0"/>
          <a:lstStyle>
            <a:lvl1pPr marL="174625" indent="-174625">
              <a:spcBef>
                <a:spcPts val="0"/>
              </a:spcBef>
              <a:spcAft>
                <a:spcPts val="600"/>
              </a:spcAft>
              <a:buFont typeface="Wingdings" panose="05000000000000000000" pitchFamily="2" charset="2"/>
              <a:buChar char="§"/>
              <a:defRPr sz="1100" b="0"/>
            </a:lvl1pPr>
            <a:lvl2pPr>
              <a:spcBef>
                <a:spcPts val="0"/>
              </a:spcBef>
              <a:spcAft>
                <a:spcPts val="600"/>
              </a:spcAft>
              <a:defRPr sz="1100" b="0"/>
            </a:lvl2pPr>
            <a:lvl3pPr>
              <a:spcBef>
                <a:spcPts val="0"/>
              </a:spcBef>
              <a:spcAft>
                <a:spcPts val="600"/>
              </a:spcAft>
              <a:defRPr sz="1100" b="0"/>
            </a:lvl3pPr>
            <a:lvl4pPr>
              <a:spcBef>
                <a:spcPts val="0"/>
              </a:spcBef>
              <a:spcAft>
                <a:spcPts val="600"/>
              </a:spcAft>
              <a:defRPr sz="1100" b="0"/>
            </a:lvl4pPr>
            <a:lvl5pPr>
              <a:spcBef>
                <a:spcPts val="0"/>
              </a:spcBef>
              <a:spcAft>
                <a:spcPts val="600"/>
              </a:spcAft>
              <a:defRPr sz="1100"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p:nvPr>
        </p:nvSpPr>
        <p:spPr>
          <a:xfrm>
            <a:off x="457200" y="1295400"/>
            <a:ext cx="8229600" cy="215444"/>
          </a:xfrm>
          <a:prstGeom prst="rect">
            <a:avLst/>
          </a:prstGeom>
        </p:spPr>
        <p:txBody>
          <a:bodyPr lIns="0" tIns="0" rIns="0" bIns="0" anchor="t" anchorCtr="0">
            <a:noAutofit/>
          </a:bodyPr>
          <a:lstStyle>
            <a:lvl1pPr marL="0" indent="0">
              <a:buFontTx/>
              <a:buNone/>
              <a:defRPr sz="1400" b="1">
                <a:solidFill>
                  <a:schemeClr val="accent1"/>
                </a:solidFill>
              </a:defRPr>
            </a:lvl1pPr>
            <a:lvl2pPr marL="341312" indent="0">
              <a:buFontTx/>
              <a:buNone/>
              <a:defRPr sz="1400" b="1">
                <a:solidFill>
                  <a:schemeClr val="accent1"/>
                </a:solidFill>
              </a:defRPr>
            </a:lvl2pPr>
            <a:lvl3pPr marL="682625" indent="0">
              <a:buFontTx/>
              <a:buNone/>
              <a:defRPr sz="1400" b="1">
                <a:solidFill>
                  <a:schemeClr val="accent1"/>
                </a:solidFill>
              </a:defRPr>
            </a:lvl3pPr>
            <a:lvl4pPr marL="1023937" indent="0">
              <a:buFontTx/>
              <a:buNone/>
              <a:defRPr sz="1400" b="1">
                <a:solidFill>
                  <a:schemeClr val="accent1"/>
                </a:solidFill>
              </a:defRPr>
            </a:lvl4pPr>
            <a:lvl5pPr marL="1376362" indent="0">
              <a:buFontTx/>
              <a:buNone/>
              <a:defRPr sz="1400" b="1">
                <a:solidFill>
                  <a:schemeClr val="accent1"/>
                </a:solidFill>
              </a:defRPr>
            </a:lvl5pPr>
          </a:lstStyle>
          <a:p>
            <a:pPr lvl="0"/>
            <a:r>
              <a:rPr lang="en-US" smtClean="0"/>
              <a:t>Click to edit Master text styles</a:t>
            </a:r>
          </a:p>
        </p:txBody>
      </p:sp>
      <p:sp>
        <p:nvSpPr>
          <p:cNvPr id="12" name="Rectangle 21"/>
          <p:cNvSpPr>
            <a:spLocks noChangeArrowheads="1"/>
          </p:cNvSpPr>
          <p:nvPr userDrawn="1"/>
        </p:nvSpPr>
        <p:spPr bwMode="auto">
          <a:xfrm>
            <a:off x="455613" y="6434904"/>
            <a:ext cx="762000" cy="342900"/>
          </a:xfrm>
          <a:prstGeom prst="rect">
            <a:avLst/>
          </a:prstGeom>
          <a:noFill/>
          <a:ln w="9525">
            <a:noFill/>
            <a:miter lim="800000"/>
            <a:headEnd/>
            <a:tailEnd/>
          </a:ln>
          <a:effectLst/>
        </p:spPr>
        <p:txBody>
          <a:bodyPr lIns="0" tIns="0" rIns="0" bIns="0" anchor="ctr"/>
          <a:lstStyle/>
          <a:p>
            <a:pPr>
              <a:defRPr/>
            </a:pPr>
            <a:endParaRPr lang="en-US" sz="800" b="1" dirty="0" smtClean="0">
              <a:solidFill>
                <a:srgbClr val="000000">
                  <a:lumMod val="50000"/>
                  <a:lumOff val="50000"/>
                </a:srgbClr>
              </a:solidFill>
            </a:endParaRPr>
          </a:p>
          <a:p>
            <a:pPr>
              <a:defRPr/>
            </a:pPr>
            <a:r>
              <a:rPr lang="en-US" sz="800" b="1" dirty="0" smtClean="0">
                <a:solidFill>
                  <a:srgbClr val="000000">
                    <a:lumMod val="50000"/>
                    <a:lumOff val="50000"/>
                  </a:srgbClr>
                </a:solidFill>
              </a:rPr>
              <a:t>Page </a:t>
            </a:r>
            <a:fld id="{9C07F124-B1C4-41BE-B0EC-99484714BA09}" type="slidenum">
              <a:rPr lang="en-US" sz="800" b="1" smtClean="0">
                <a:solidFill>
                  <a:srgbClr val="000000">
                    <a:lumMod val="50000"/>
                    <a:lumOff val="50000"/>
                  </a:srgbClr>
                </a:solidFill>
              </a:rPr>
              <a:pPr>
                <a:defRPr/>
              </a:pPr>
              <a:t>‹#›</a:t>
            </a:fld>
            <a:endParaRPr lang="en-US" sz="800" b="1" dirty="0">
              <a:solidFill>
                <a:srgbClr val="000000">
                  <a:lumMod val="50000"/>
                  <a:lumOff val="50000"/>
                </a:srgbClr>
              </a:solidFill>
            </a:endParaRPr>
          </a:p>
        </p:txBody>
      </p:sp>
      <p:pic>
        <p:nvPicPr>
          <p:cNvPr id="11" name="Picture 10" descr="http://www.gallagher-pool.com/sites/default/files/users/PhilGallagher/mdrt_logo.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1911143739"/>
      </p:ext>
    </p:extLst>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No Content">
    <p:spTree>
      <p:nvGrpSpPr>
        <p:cNvPr id="1" name=""/>
        <p:cNvGrpSpPr/>
        <p:nvPr/>
      </p:nvGrpSpPr>
      <p:grpSpPr>
        <a:xfrm>
          <a:off x="0" y="0"/>
          <a:ext cx="0" cy="0"/>
          <a:chOff x="0" y="0"/>
          <a:chExt cx="0" cy="0"/>
        </a:xfrm>
      </p:grpSpPr>
      <p:pic>
        <p:nvPicPr>
          <p:cNvPr id="4"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pic>
        <p:nvPicPr>
          <p:cNvPr id="5" name="Picture 29" descr="STT_PPT_TypeOnly_KO"/>
          <p:cNvPicPr>
            <a:picLocks noChangeAspect="1" noChangeArrowheads="1"/>
          </p:cNvPicPr>
          <p:nvPr/>
        </p:nvPicPr>
        <p:blipFill>
          <a:blip r:embed="rId3" cstate="print"/>
          <a:srcRect/>
          <a:stretch>
            <a:fillRect/>
          </a:stretch>
        </p:blipFill>
        <p:spPr bwMode="auto">
          <a:xfrm>
            <a:off x="457200" y="239713"/>
            <a:ext cx="1462088" cy="200025"/>
          </a:xfrm>
          <a:prstGeom prst="rect">
            <a:avLst/>
          </a:prstGeom>
          <a:noFill/>
          <a:ln w="9525">
            <a:noFill/>
            <a:miter lim="800000"/>
            <a:headEnd/>
            <a:tailEnd/>
          </a:ln>
        </p:spPr>
      </p:pic>
      <p:pic>
        <p:nvPicPr>
          <p:cNvPr id="7" name="Picture 34" descr="STT_body_top"/>
          <p:cNvPicPr>
            <a:picLocks noChangeAspect="1" noChangeArrowheads="1"/>
          </p:cNvPicPr>
          <p:nvPr/>
        </p:nvPicPr>
        <p:blipFill>
          <a:blip r:embed="rId2" cstate="print"/>
          <a:srcRect/>
          <a:stretch>
            <a:fillRect/>
          </a:stretch>
        </p:blipFill>
        <p:spPr bwMode="auto">
          <a:xfrm>
            <a:off x="0" y="0"/>
            <a:ext cx="9144000" cy="573088"/>
          </a:xfrm>
          <a:prstGeom prst="rect">
            <a:avLst/>
          </a:prstGeom>
          <a:noFill/>
          <a:ln w="9525">
            <a:noFill/>
            <a:miter lim="800000"/>
            <a:headEnd/>
            <a:tailEnd/>
          </a:ln>
        </p:spPr>
      </p:pic>
      <p:sp>
        <p:nvSpPr>
          <p:cNvPr id="2" name="Title 1"/>
          <p:cNvSpPr>
            <a:spLocks noGrp="1"/>
          </p:cNvSpPr>
          <p:nvPr>
            <p:ph type="title"/>
          </p:nvPr>
        </p:nvSpPr>
        <p:spPr>
          <a:xfrm>
            <a:off x="455613" y="1021410"/>
            <a:ext cx="8232775" cy="304800"/>
          </a:xfrm>
          <a:prstGeom prst="rect">
            <a:avLst/>
          </a:prstGeom>
        </p:spPr>
        <p:txBody>
          <a:bodyPr lIns="0" rIns="0" bIns="0"/>
          <a:lstStyle>
            <a:lvl1pPr>
              <a:defRPr sz="17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457200" y="1295400"/>
            <a:ext cx="8229600" cy="215444"/>
          </a:xfrm>
          <a:prstGeom prst="rect">
            <a:avLst/>
          </a:prstGeom>
        </p:spPr>
        <p:txBody>
          <a:bodyPr lIns="0" tIns="0" rIns="0" bIns="0" anchor="t" anchorCtr="0">
            <a:noAutofit/>
          </a:bodyPr>
          <a:lstStyle>
            <a:lvl1pPr marL="0" indent="0">
              <a:buFontTx/>
              <a:buNone/>
              <a:defRPr sz="1400" b="1">
                <a:solidFill>
                  <a:schemeClr val="accent1"/>
                </a:solidFill>
              </a:defRPr>
            </a:lvl1pPr>
            <a:lvl2pPr marL="341312" indent="0">
              <a:buFontTx/>
              <a:buNone/>
              <a:defRPr sz="1400" b="1">
                <a:solidFill>
                  <a:schemeClr val="accent1"/>
                </a:solidFill>
              </a:defRPr>
            </a:lvl2pPr>
            <a:lvl3pPr marL="682625" indent="0">
              <a:buFontTx/>
              <a:buNone/>
              <a:defRPr sz="1400" b="1">
                <a:solidFill>
                  <a:schemeClr val="accent1"/>
                </a:solidFill>
              </a:defRPr>
            </a:lvl3pPr>
            <a:lvl4pPr marL="1023937" indent="0">
              <a:buFontTx/>
              <a:buNone/>
              <a:defRPr sz="1400" b="1">
                <a:solidFill>
                  <a:schemeClr val="accent1"/>
                </a:solidFill>
              </a:defRPr>
            </a:lvl4pPr>
            <a:lvl5pPr marL="1376362" indent="0">
              <a:buFontTx/>
              <a:buNone/>
              <a:defRPr sz="1400" b="1">
                <a:solidFill>
                  <a:schemeClr val="accent1"/>
                </a:solidFill>
              </a:defRPr>
            </a:lvl5pPr>
          </a:lstStyle>
          <a:p>
            <a:pPr lvl="0"/>
            <a:r>
              <a:rPr lang="en-US" smtClean="0"/>
              <a:t>Click to edit Master text styles</a:t>
            </a:r>
          </a:p>
        </p:txBody>
      </p:sp>
      <p:sp>
        <p:nvSpPr>
          <p:cNvPr id="11" name="Rectangle 21"/>
          <p:cNvSpPr>
            <a:spLocks noChangeArrowheads="1"/>
          </p:cNvSpPr>
          <p:nvPr userDrawn="1"/>
        </p:nvSpPr>
        <p:spPr bwMode="auto">
          <a:xfrm>
            <a:off x="457200" y="6434904"/>
            <a:ext cx="762000" cy="342900"/>
          </a:xfrm>
          <a:prstGeom prst="rect">
            <a:avLst/>
          </a:prstGeom>
          <a:noFill/>
          <a:ln w="9525">
            <a:noFill/>
            <a:miter lim="800000"/>
            <a:headEnd/>
            <a:tailEnd/>
          </a:ln>
          <a:effectLst/>
        </p:spPr>
        <p:txBody>
          <a:bodyPr lIns="0" tIns="0" rIns="0" bIns="0" anchor="ctr"/>
          <a:lstStyle/>
          <a:p>
            <a:pPr>
              <a:defRPr/>
            </a:pPr>
            <a:endParaRPr lang="en-US" sz="800" b="1" dirty="0" smtClean="0">
              <a:solidFill>
                <a:srgbClr val="000000">
                  <a:lumMod val="50000"/>
                  <a:lumOff val="50000"/>
                </a:srgbClr>
              </a:solidFill>
            </a:endParaRPr>
          </a:p>
          <a:p>
            <a:pPr>
              <a:defRPr/>
            </a:pPr>
            <a:r>
              <a:rPr lang="en-US" sz="800" b="1" dirty="0" smtClean="0">
                <a:solidFill>
                  <a:srgbClr val="000000">
                    <a:lumMod val="50000"/>
                    <a:lumOff val="50000"/>
                  </a:srgbClr>
                </a:solidFill>
              </a:rPr>
              <a:t>Page </a:t>
            </a:r>
            <a:fld id="{9C07F124-B1C4-41BE-B0EC-99484714BA09}" type="slidenum">
              <a:rPr lang="en-US" sz="800" b="1" smtClean="0">
                <a:solidFill>
                  <a:srgbClr val="000000">
                    <a:lumMod val="50000"/>
                    <a:lumOff val="50000"/>
                  </a:srgbClr>
                </a:solidFill>
              </a:rPr>
              <a:pPr>
                <a:defRPr/>
              </a:pPr>
              <a:t>‹#›</a:t>
            </a:fld>
            <a:endParaRPr lang="en-US" sz="800" b="1" dirty="0">
              <a:solidFill>
                <a:srgbClr val="000000">
                  <a:lumMod val="50000"/>
                  <a:lumOff val="50000"/>
                </a:srgbClr>
              </a:solidFill>
            </a:endParaRPr>
          </a:p>
        </p:txBody>
      </p:sp>
      <p:pic>
        <p:nvPicPr>
          <p:cNvPr id="10" name="Picture 9" descr="http://www.gallagher-pool.com/sites/default/files/users/PhilGallagher/mdrt_logo.jpg"/>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3640472419"/>
      </p:ext>
    </p:extLst>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reak Slide Master">
    <p:spTree>
      <p:nvGrpSpPr>
        <p:cNvPr id="1" name=""/>
        <p:cNvGrpSpPr/>
        <p:nvPr/>
      </p:nvGrpSpPr>
      <p:grpSpPr>
        <a:xfrm>
          <a:off x="0" y="0"/>
          <a:ext cx="0" cy="0"/>
          <a:chOff x="0" y="0"/>
          <a:chExt cx="0" cy="0"/>
        </a:xfrm>
      </p:grpSpPr>
      <p:pic>
        <p:nvPicPr>
          <p:cNvPr id="3" name="Picture 38" descr="STT_break_top"/>
          <p:cNvPicPr>
            <a:picLocks noChangeAspect="1" noChangeArrowheads="1"/>
          </p:cNvPicPr>
          <p:nvPr/>
        </p:nvPicPr>
        <p:blipFill>
          <a:blip r:embed="rId2" cstate="print"/>
          <a:srcRect/>
          <a:stretch>
            <a:fillRect/>
          </a:stretch>
        </p:blipFill>
        <p:spPr bwMode="auto">
          <a:xfrm>
            <a:off x="0" y="0"/>
            <a:ext cx="9144000" cy="927100"/>
          </a:xfrm>
          <a:prstGeom prst="rect">
            <a:avLst/>
          </a:prstGeom>
          <a:noFill/>
          <a:ln w="9525">
            <a:noFill/>
            <a:miter lim="800000"/>
            <a:headEnd/>
            <a:tailEnd/>
          </a:ln>
        </p:spPr>
      </p:pic>
      <p:pic>
        <p:nvPicPr>
          <p:cNvPr id="4" name="Picture 38" descr="STT_break_top"/>
          <p:cNvPicPr>
            <a:picLocks noChangeAspect="1" noChangeArrowheads="1"/>
          </p:cNvPicPr>
          <p:nvPr/>
        </p:nvPicPr>
        <p:blipFill>
          <a:blip r:embed="rId2" cstate="print"/>
          <a:srcRect/>
          <a:stretch>
            <a:fillRect/>
          </a:stretch>
        </p:blipFill>
        <p:spPr bwMode="auto">
          <a:xfrm>
            <a:off x="0" y="0"/>
            <a:ext cx="9144000" cy="927100"/>
          </a:xfrm>
          <a:prstGeom prst="rect">
            <a:avLst/>
          </a:prstGeom>
          <a:noFill/>
          <a:ln w="9525">
            <a:noFill/>
            <a:miter lim="800000"/>
            <a:headEnd/>
            <a:tailEnd/>
          </a:ln>
        </p:spPr>
      </p:pic>
      <p:sp>
        <p:nvSpPr>
          <p:cNvPr id="6" name="Rectangle 55"/>
          <p:cNvSpPr>
            <a:spLocks noChangeArrowheads="1"/>
          </p:cNvSpPr>
          <p:nvPr/>
        </p:nvSpPr>
        <p:spPr bwMode="auto">
          <a:xfrm>
            <a:off x="457200" y="6537325"/>
            <a:ext cx="438150" cy="214313"/>
          </a:xfrm>
          <a:prstGeom prst="rect">
            <a:avLst/>
          </a:prstGeom>
          <a:noFill/>
          <a:ln w="9525">
            <a:noFill/>
            <a:miter lim="800000"/>
            <a:headEnd/>
            <a:tailEnd/>
          </a:ln>
          <a:effectLst/>
        </p:spPr>
        <p:txBody>
          <a:bodyPr anchor="b"/>
          <a:lstStyle/>
          <a:p>
            <a:pPr algn="r">
              <a:defRPr/>
            </a:pPr>
            <a:fld id="{A66D6070-A69C-4370-A756-6676645AFABA}" type="slidenum">
              <a:rPr lang="en-US" sz="800">
                <a:solidFill>
                  <a:srgbClr val="FFFFFF"/>
                </a:solidFill>
              </a:rPr>
              <a:pPr algn="r">
                <a:defRPr/>
              </a:pPr>
              <a:t>‹#›</a:t>
            </a:fld>
            <a:endParaRPr lang="en-US" sz="800" dirty="0">
              <a:solidFill>
                <a:srgbClr val="FFFFFF"/>
              </a:solidFill>
            </a:endParaRPr>
          </a:p>
        </p:txBody>
      </p:sp>
      <p:sp>
        <p:nvSpPr>
          <p:cNvPr id="7" name="Rectangle 85"/>
          <p:cNvSpPr>
            <a:spLocks noChangeArrowheads="1"/>
          </p:cNvSpPr>
          <p:nvPr/>
        </p:nvSpPr>
        <p:spPr bwMode="auto">
          <a:xfrm>
            <a:off x="8688388" y="6537325"/>
            <a:ext cx="438150" cy="214313"/>
          </a:xfrm>
          <a:prstGeom prst="rect">
            <a:avLst/>
          </a:prstGeom>
          <a:noFill/>
          <a:ln w="9525">
            <a:noFill/>
            <a:miter lim="800000"/>
            <a:headEnd/>
            <a:tailEnd/>
          </a:ln>
          <a:effectLst/>
        </p:spPr>
        <p:txBody>
          <a:bodyPr anchor="b"/>
          <a:lstStyle/>
          <a:p>
            <a:pPr algn="r">
              <a:defRPr/>
            </a:pPr>
            <a:fld id="{ABA72FC4-97EC-4112-AA6A-CC511842A586}" type="slidenum">
              <a:rPr lang="en-US" sz="800">
                <a:solidFill>
                  <a:srgbClr val="FFFFFF"/>
                </a:solidFill>
              </a:rPr>
              <a:pPr algn="r">
                <a:defRPr/>
              </a:pPr>
              <a:t>‹#›</a:t>
            </a:fld>
            <a:endParaRPr lang="en-US" sz="800" dirty="0">
              <a:solidFill>
                <a:srgbClr val="FFFFFF"/>
              </a:solidFill>
            </a:endParaRPr>
          </a:p>
        </p:txBody>
      </p:sp>
      <p:sp>
        <p:nvSpPr>
          <p:cNvPr id="8" name="Rectangle 55"/>
          <p:cNvSpPr>
            <a:spLocks noChangeArrowheads="1"/>
          </p:cNvSpPr>
          <p:nvPr/>
        </p:nvSpPr>
        <p:spPr bwMode="auto">
          <a:xfrm>
            <a:off x="8688388" y="6537325"/>
            <a:ext cx="438150" cy="214313"/>
          </a:xfrm>
          <a:prstGeom prst="rect">
            <a:avLst/>
          </a:prstGeom>
          <a:noFill/>
          <a:ln w="9525">
            <a:noFill/>
            <a:miter lim="800000"/>
            <a:headEnd/>
            <a:tailEnd/>
          </a:ln>
          <a:effectLst/>
        </p:spPr>
        <p:txBody>
          <a:bodyPr anchor="b"/>
          <a:lstStyle/>
          <a:p>
            <a:pPr algn="r">
              <a:defRPr/>
            </a:pPr>
            <a:fld id="{F1873A02-191C-499F-B6FF-C7104453DF62}" type="slidenum">
              <a:rPr lang="en-US" sz="800">
                <a:solidFill>
                  <a:srgbClr val="FFFFFF"/>
                </a:solidFill>
              </a:rPr>
              <a:pPr algn="r">
                <a:defRPr/>
              </a:pPr>
              <a:t>‹#›</a:t>
            </a:fld>
            <a:endParaRPr lang="en-US" sz="800" dirty="0">
              <a:solidFill>
                <a:srgbClr val="FFFFFF"/>
              </a:solidFill>
            </a:endParaRPr>
          </a:p>
        </p:txBody>
      </p:sp>
      <p:sp>
        <p:nvSpPr>
          <p:cNvPr id="9" name="Rectangle 85"/>
          <p:cNvSpPr>
            <a:spLocks noChangeArrowheads="1"/>
          </p:cNvSpPr>
          <p:nvPr/>
        </p:nvSpPr>
        <p:spPr bwMode="auto">
          <a:xfrm>
            <a:off x="8688388" y="6537325"/>
            <a:ext cx="438150" cy="214313"/>
          </a:xfrm>
          <a:prstGeom prst="rect">
            <a:avLst/>
          </a:prstGeom>
          <a:noFill/>
          <a:ln w="9525">
            <a:noFill/>
            <a:miter lim="800000"/>
            <a:headEnd/>
            <a:tailEnd/>
          </a:ln>
          <a:effectLst/>
        </p:spPr>
        <p:txBody>
          <a:bodyPr anchor="b"/>
          <a:lstStyle/>
          <a:p>
            <a:pPr algn="r">
              <a:defRPr/>
            </a:pPr>
            <a:fld id="{1A696495-CE7A-4A40-BBB2-63312ECE07F5}" type="slidenum">
              <a:rPr lang="en-US" sz="800">
                <a:solidFill>
                  <a:srgbClr val="FFFFFF"/>
                </a:solidFill>
              </a:rPr>
              <a:pPr algn="r">
                <a:defRPr/>
              </a:pPr>
              <a:t>‹#›</a:t>
            </a:fld>
            <a:endParaRPr lang="en-US" sz="800" dirty="0">
              <a:solidFill>
                <a:srgbClr val="FFFFFF"/>
              </a:solidFill>
            </a:endParaRPr>
          </a:p>
        </p:txBody>
      </p:sp>
      <p:sp>
        <p:nvSpPr>
          <p:cNvPr id="69640" name="Rectangle 3"/>
          <p:cNvSpPr>
            <a:spLocks noGrp="1" noChangeArrowheads="1"/>
          </p:cNvSpPr>
          <p:nvPr>
            <p:ph type="ctrTitle"/>
          </p:nvPr>
        </p:nvSpPr>
        <p:spPr>
          <a:xfrm>
            <a:off x="457200" y="2076450"/>
            <a:ext cx="7772400" cy="304800"/>
          </a:xfrm>
          <a:prstGeom prst="rect">
            <a:avLst/>
          </a:prstGeom>
          <a:ln algn="ctr"/>
        </p:spPr>
        <p:txBody>
          <a:bodyPr lIns="0" tIns="0" rIns="0" bIns="0"/>
          <a:lstStyle>
            <a:lvl1pPr>
              <a:defRPr lang="en-US" dirty="0">
                <a:solidFill>
                  <a:schemeClr val="accent1"/>
                </a:solidFill>
              </a:defRPr>
            </a:lvl1pPr>
          </a:lstStyle>
          <a:p>
            <a:pPr lvl="0"/>
            <a:r>
              <a:rPr lang="en-US" smtClean="0"/>
              <a:t>Click to edit Master title style</a:t>
            </a:r>
            <a:endParaRPr lang="en-US" dirty="0"/>
          </a:p>
        </p:txBody>
      </p:sp>
      <p:sp>
        <p:nvSpPr>
          <p:cNvPr id="10" name="Slide Number Placeholder 1"/>
          <p:cNvSpPr>
            <a:spLocks noGrp="1"/>
          </p:cNvSpPr>
          <p:nvPr>
            <p:ph type="sldNum" sz="quarter" idx="10"/>
          </p:nvPr>
        </p:nvSpPr>
        <p:spPr>
          <a:xfrm>
            <a:off x="457200" y="6537325"/>
            <a:ext cx="438150" cy="211138"/>
          </a:xfrm>
          <a:prstGeom prst="rect">
            <a:avLst/>
          </a:prstGeom>
          <a:ln>
            <a:miter lim="800000"/>
            <a:headEnd/>
            <a:tailEnd/>
          </a:ln>
        </p:spPr>
        <p:txBody>
          <a:bodyPr/>
          <a:lstStyle>
            <a:lvl1pPr algn="r" fontAlgn="auto">
              <a:spcBef>
                <a:spcPts val="0"/>
              </a:spcBef>
              <a:spcAft>
                <a:spcPts val="0"/>
              </a:spcAft>
              <a:defRPr lang="en-US" sz="800">
                <a:solidFill>
                  <a:srgbClr val="969696"/>
                </a:solidFill>
                <a:latin typeface="Arial" charset="0"/>
                <a:ea typeface="ＭＳ Ｐゴシック" pitchFamily="34" charset="-128"/>
                <a:cs typeface="+mn-cs"/>
              </a:defRPr>
            </a:lvl1pPr>
          </a:lstStyle>
          <a:p>
            <a:pPr>
              <a:defRPr/>
            </a:pPr>
            <a:fld id="{EEC9444F-3B99-4DF1-9727-CF4DA74723BE}" type="slidenum">
              <a:rPr/>
              <a:pPr>
                <a:defRPr/>
              </a:pPr>
              <a:t>‹#›</a:t>
            </a:fld>
            <a:endParaRPr dirty="0"/>
          </a:p>
        </p:txBody>
      </p:sp>
      <p:pic>
        <p:nvPicPr>
          <p:cNvPr id="11" name="Picture 10" descr="http://www.gallagher-pool.com/sites/default/files/users/PhilGallagher/mdrt_logo.jpg"/>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850828" y="6388505"/>
            <a:ext cx="855850" cy="389299"/>
          </a:xfrm>
          <a:prstGeom prst="rect">
            <a:avLst/>
          </a:prstGeom>
          <a:noFill/>
          <a:ln>
            <a:noFill/>
          </a:ln>
        </p:spPr>
      </p:pic>
    </p:spTree>
    <p:extLst>
      <p:ext uri="{BB962C8B-B14F-4D97-AF65-F5344CB8AC3E}">
        <p14:creationId xmlns:p14="http://schemas.microsoft.com/office/powerpoint/2010/main" val="2590724493"/>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52650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670178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773238"/>
            <a:ext cx="4027487" cy="4535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238"/>
            <a:ext cx="4027488" cy="4535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25669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8917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466369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43801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933286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theme" Target="../theme/theme2.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theme" Target="../theme/theme3.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22" name="Rectangle 2"/>
          <p:cNvSpPr>
            <a:spLocks noChangeArrowheads="1"/>
          </p:cNvSpPr>
          <p:nvPr/>
        </p:nvSpPr>
        <p:spPr bwMode="gray">
          <a:xfrm>
            <a:off x="250825" y="260350"/>
            <a:ext cx="8642350" cy="1296988"/>
          </a:xfrm>
          <a:prstGeom prst="rect">
            <a:avLst/>
          </a:prstGeom>
          <a:solidFill>
            <a:schemeClr val="bg2"/>
          </a:solidFill>
          <a:ln w="9525">
            <a:noFill/>
            <a:miter lim="800000"/>
            <a:headEnd/>
            <a:tailEnd/>
          </a:ln>
          <a:effectLst/>
        </p:spPr>
        <p:txBody>
          <a:bodyPr wrap="none" anchor="ctr"/>
          <a:lstStyle/>
          <a:p>
            <a:pPr fontAlgn="base">
              <a:lnSpc>
                <a:spcPct val="110000"/>
              </a:lnSpc>
              <a:spcBef>
                <a:spcPct val="50000"/>
              </a:spcBef>
              <a:spcAft>
                <a:spcPct val="0"/>
              </a:spcAft>
              <a:buClr>
                <a:srgbClr val="0D1467"/>
              </a:buClr>
              <a:buSzPct val="75000"/>
              <a:buFont typeface="Wingdings" pitchFamily="2" charset="2"/>
              <a:buNone/>
              <a:defRPr/>
            </a:pPr>
            <a:endParaRPr lang="en-US" sz="1200" b="1" dirty="0">
              <a:solidFill>
                <a:srgbClr val="0D1467"/>
              </a:solidFill>
              <a:cs typeface="Arial" charset="0"/>
            </a:endParaRPr>
          </a:p>
        </p:txBody>
      </p:sp>
      <p:sp>
        <p:nvSpPr>
          <p:cNvPr id="184323" name="Rectangle 3"/>
          <p:cNvSpPr>
            <a:spLocks noChangeArrowheads="1"/>
          </p:cNvSpPr>
          <p:nvPr/>
        </p:nvSpPr>
        <p:spPr bwMode="gray">
          <a:xfrm>
            <a:off x="250825" y="1270000"/>
            <a:ext cx="8642350" cy="287338"/>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lang="en-US" dirty="0">
              <a:solidFill>
                <a:srgbClr val="606060"/>
              </a:solidFill>
              <a:cs typeface="Arial" charset="0"/>
            </a:endParaRPr>
          </a:p>
        </p:txBody>
      </p:sp>
      <p:sp>
        <p:nvSpPr>
          <p:cNvPr id="9220" name="Rectangle 4"/>
          <p:cNvSpPr>
            <a:spLocks noGrp="1" noChangeArrowheads="1"/>
          </p:cNvSpPr>
          <p:nvPr>
            <p:ph type="title"/>
          </p:nvPr>
        </p:nvSpPr>
        <p:spPr bwMode="gray">
          <a:xfrm>
            <a:off x="755650" y="260350"/>
            <a:ext cx="5992813" cy="865188"/>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9221" name="Rectangle 5"/>
          <p:cNvSpPr>
            <a:spLocks noGrp="1" noChangeArrowheads="1"/>
          </p:cNvSpPr>
          <p:nvPr>
            <p:ph type="body" idx="1"/>
          </p:nvPr>
        </p:nvSpPr>
        <p:spPr bwMode="gray">
          <a:xfrm>
            <a:off x="468313" y="1773238"/>
            <a:ext cx="8207375" cy="4535487"/>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84326" name="Rectangle 6"/>
          <p:cNvSpPr>
            <a:spLocks noChangeArrowheads="1"/>
          </p:cNvSpPr>
          <p:nvPr/>
        </p:nvSpPr>
        <p:spPr bwMode="gray">
          <a:xfrm>
            <a:off x="8723313" y="6524625"/>
            <a:ext cx="169862" cy="168275"/>
          </a:xfrm>
          <a:prstGeom prst="rect">
            <a:avLst/>
          </a:prstGeom>
          <a:noFill/>
          <a:ln w="9525" algn="ctr">
            <a:noFill/>
            <a:miter lim="800000"/>
            <a:headEnd/>
            <a:tailEnd/>
          </a:ln>
          <a:effectLst/>
        </p:spPr>
        <p:txBody>
          <a:bodyPr wrap="none" lIns="0" tIns="0" rIns="0" bIns="0" anchor="b">
            <a:spAutoFit/>
          </a:bodyPr>
          <a:lstStyle/>
          <a:p>
            <a:pPr algn="r" fontAlgn="base">
              <a:spcBef>
                <a:spcPct val="0"/>
              </a:spcBef>
              <a:spcAft>
                <a:spcPct val="0"/>
              </a:spcAft>
              <a:defRPr/>
            </a:pPr>
            <a:fld id="{3DEE7990-609A-4BA1-9AF5-9CA1F5FB74D4}" type="slidenum">
              <a:rPr lang="en-US" sz="1100">
                <a:solidFill>
                  <a:srgbClr val="B2B2B2"/>
                </a:solidFill>
                <a:cs typeface="Arial" charset="0"/>
              </a:rPr>
              <a:pPr algn="r" fontAlgn="base">
                <a:spcBef>
                  <a:spcPct val="0"/>
                </a:spcBef>
                <a:spcAft>
                  <a:spcPct val="0"/>
                </a:spcAft>
                <a:defRPr/>
              </a:pPr>
              <a:t>‹#›</a:t>
            </a:fld>
            <a:endParaRPr lang="en-US" sz="1100" dirty="0">
              <a:solidFill>
                <a:srgbClr val="B2B2B2"/>
              </a:solidFill>
              <a:cs typeface="Arial" charset="0"/>
            </a:endParaRPr>
          </a:p>
        </p:txBody>
      </p:sp>
      <p:sp>
        <p:nvSpPr>
          <p:cNvPr id="184328" name="Line 8"/>
          <p:cNvSpPr>
            <a:spLocks noChangeShapeType="1"/>
          </p:cNvSpPr>
          <p:nvPr/>
        </p:nvSpPr>
        <p:spPr bwMode="gray">
          <a:xfrm>
            <a:off x="250825" y="6453188"/>
            <a:ext cx="8642350" cy="1587"/>
          </a:xfrm>
          <a:prstGeom prst="line">
            <a:avLst/>
          </a:prstGeom>
          <a:noFill/>
          <a:ln w="19050">
            <a:solidFill>
              <a:schemeClr val="tx2"/>
            </a:solidFill>
            <a:round/>
            <a:headEnd/>
            <a:tailEnd/>
          </a:ln>
          <a:effectLst/>
        </p:spPr>
        <p:txBody>
          <a:bodyPr/>
          <a:lstStyle/>
          <a:p>
            <a:pPr fontAlgn="base">
              <a:lnSpc>
                <a:spcPct val="110000"/>
              </a:lnSpc>
              <a:spcBef>
                <a:spcPct val="50000"/>
              </a:spcBef>
              <a:spcAft>
                <a:spcPct val="0"/>
              </a:spcAft>
              <a:buClr>
                <a:srgbClr val="0D1467"/>
              </a:buClr>
              <a:buSzPct val="75000"/>
              <a:buFont typeface="Wingdings" pitchFamily="2" charset="2"/>
              <a:buNone/>
              <a:defRPr/>
            </a:pPr>
            <a:endParaRPr lang="en-US" sz="1200" b="1" dirty="0">
              <a:solidFill>
                <a:srgbClr val="0D1467"/>
              </a:solidFill>
              <a:cs typeface="Arial" charset="0"/>
            </a:endParaRPr>
          </a:p>
        </p:txBody>
      </p:sp>
      <p:grpSp>
        <p:nvGrpSpPr>
          <p:cNvPr id="2" name="Group 15"/>
          <p:cNvGrpSpPr>
            <a:grpSpLocks/>
          </p:cNvGrpSpPr>
          <p:nvPr/>
        </p:nvGrpSpPr>
        <p:grpSpPr bwMode="auto">
          <a:xfrm>
            <a:off x="7019925" y="161925"/>
            <a:ext cx="1873250" cy="460375"/>
            <a:chOff x="4422" y="102"/>
            <a:chExt cx="1180" cy="290"/>
          </a:xfrm>
        </p:grpSpPr>
        <p:sp>
          <p:nvSpPr>
            <p:cNvPr id="184336" name="Rectangle 16"/>
            <p:cNvSpPr>
              <a:spLocks noChangeArrowheads="1"/>
            </p:cNvSpPr>
            <p:nvPr/>
          </p:nvSpPr>
          <p:spPr bwMode="gray">
            <a:xfrm>
              <a:off x="4422" y="120"/>
              <a:ext cx="1180" cy="272"/>
            </a:xfrm>
            <a:prstGeom prst="rect">
              <a:avLst/>
            </a:prstGeom>
            <a:solidFill>
              <a:schemeClr val="bg1"/>
            </a:solidFill>
            <a:ln w="9525">
              <a:solidFill>
                <a:schemeClr val="bg1"/>
              </a:solidFill>
              <a:miter lim="800000"/>
              <a:headEnd/>
              <a:tailEnd/>
            </a:ln>
            <a:effectLst/>
          </p:spPr>
          <p:txBody>
            <a:bodyPr wrap="none" anchor="ctr"/>
            <a:lstStyle/>
            <a:p>
              <a:pPr fontAlgn="base">
                <a:lnSpc>
                  <a:spcPct val="110000"/>
                </a:lnSpc>
                <a:spcBef>
                  <a:spcPct val="50000"/>
                </a:spcBef>
                <a:spcAft>
                  <a:spcPct val="0"/>
                </a:spcAft>
                <a:buClr>
                  <a:srgbClr val="0D1467"/>
                </a:buClr>
                <a:buSzPct val="75000"/>
                <a:buFont typeface="Wingdings" pitchFamily="2" charset="2"/>
                <a:buNone/>
                <a:defRPr/>
              </a:pPr>
              <a:endParaRPr lang="en-US" sz="1200" b="1" dirty="0">
                <a:solidFill>
                  <a:srgbClr val="0D1467"/>
                </a:solidFill>
                <a:cs typeface="Arial" charset="0"/>
              </a:endParaRPr>
            </a:p>
          </p:txBody>
        </p:sp>
        <p:pic>
          <p:nvPicPr>
            <p:cNvPr id="9227" name="Picture 17" descr="HayGroup blauw"/>
            <p:cNvPicPr>
              <a:picLocks noChangeAspect="1" noChangeArrowheads="1"/>
            </p:cNvPicPr>
            <p:nvPr/>
          </p:nvPicPr>
          <p:blipFill>
            <a:blip r:embed="rId16" cstate="print"/>
            <a:srcRect b="14334"/>
            <a:stretch>
              <a:fillRect/>
            </a:stretch>
          </p:blipFill>
          <p:spPr bwMode="gray">
            <a:xfrm>
              <a:off x="4502" y="102"/>
              <a:ext cx="883" cy="251"/>
            </a:xfrm>
            <a:prstGeom prst="rect">
              <a:avLst/>
            </a:prstGeom>
            <a:noFill/>
            <a:ln w="9525">
              <a:noFill/>
              <a:miter lim="800000"/>
              <a:headEnd/>
              <a:tailEnd/>
            </a:ln>
          </p:spPr>
        </p:pic>
      </p:grpSp>
      <p:sp>
        <p:nvSpPr>
          <p:cNvPr id="184338" name="Text Box 18"/>
          <p:cNvSpPr txBox="1">
            <a:spLocks noChangeArrowheads="1"/>
          </p:cNvSpPr>
          <p:nvPr/>
        </p:nvSpPr>
        <p:spPr bwMode="gray">
          <a:xfrm>
            <a:off x="250825" y="6580188"/>
            <a:ext cx="3390900" cy="212725"/>
          </a:xfrm>
          <a:prstGeom prst="rect">
            <a:avLst/>
          </a:prstGeom>
          <a:noFill/>
          <a:ln w="6350" algn="ctr">
            <a:noFill/>
            <a:miter lim="800000"/>
            <a:headEnd/>
            <a:tailEnd/>
          </a:ln>
          <a:effectLst/>
        </p:spPr>
        <p:txBody>
          <a:bodyPr lIns="0" tIns="0" rIns="0" bIns="0"/>
          <a:lstStyle/>
          <a:p>
            <a:pPr fontAlgn="base">
              <a:spcBef>
                <a:spcPct val="0"/>
              </a:spcBef>
              <a:spcAft>
                <a:spcPct val="0"/>
              </a:spcAft>
              <a:defRPr/>
            </a:pPr>
            <a:r>
              <a:rPr lang="en-US" sz="900" dirty="0">
                <a:solidFill>
                  <a:srgbClr val="C7C7C7"/>
                </a:solidFill>
                <a:cs typeface="Arial" charset="0"/>
              </a:rPr>
              <a:t>© </a:t>
            </a:r>
            <a:r>
              <a:rPr lang="en-US" sz="900" dirty="0" smtClean="0">
                <a:solidFill>
                  <a:srgbClr val="C7C7C7"/>
                </a:solidFill>
                <a:cs typeface="Arial" charset="0"/>
              </a:rPr>
              <a:t>2014 </a:t>
            </a:r>
            <a:r>
              <a:rPr lang="en-US" sz="900" dirty="0">
                <a:solidFill>
                  <a:srgbClr val="C7C7C7"/>
                </a:solidFill>
                <a:cs typeface="Arial" charset="0"/>
              </a:rPr>
              <a:t>Hay Group.  All rights reserved.</a:t>
            </a:r>
          </a:p>
        </p:txBody>
      </p:sp>
    </p:spTree>
    <p:extLst>
      <p:ext uri="{BB962C8B-B14F-4D97-AF65-F5344CB8AC3E}">
        <p14:creationId xmlns:p14="http://schemas.microsoft.com/office/powerpoint/2010/main" val="104652843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1800">
          <a:solidFill>
            <a:schemeClr val="bg1"/>
          </a:solidFill>
          <a:latin typeface="+mj-lt"/>
          <a:ea typeface="+mj-ea"/>
          <a:cs typeface="+mj-cs"/>
        </a:defRPr>
      </a:lvl1pPr>
      <a:lvl2pPr algn="l" rtl="0" eaLnBrk="0" fontAlgn="base" hangingPunct="0">
        <a:lnSpc>
          <a:spcPct val="90000"/>
        </a:lnSpc>
        <a:spcBef>
          <a:spcPct val="0"/>
        </a:spcBef>
        <a:spcAft>
          <a:spcPct val="0"/>
        </a:spcAft>
        <a:defRPr sz="2600">
          <a:solidFill>
            <a:schemeClr val="bg1"/>
          </a:solidFill>
          <a:latin typeface="Arial" charset="0"/>
        </a:defRPr>
      </a:lvl2pPr>
      <a:lvl3pPr algn="l" rtl="0" eaLnBrk="0" fontAlgn="base" hangingPunct="0">
        <a:lnSpc>
          <a:spcPct val="90000"/>
        </a:lnSpc>
        <a:spcBef>
          <a:spcPct val="0"/>
        </a:spcBef>
        <a:spcAft>
          <a:spcPct val="0"/>
        </a:spcAft>
        <a:defRPr sz="2600">
          <a:solidFill>
            <a:schemeClr val="bg1"/>
          </a:solidFill>
          <a:latin typeface="Arial" charset="0"/>
        </a:defRPr>
      </a:lvl3pPr>
      <a:lvl4pPr algn="l" rtl="0" eaLnBrk="0" fontAlgn="base" hangingPunct="0">
        <a:lnSpc>
          <a:spcPct val="90000"/>
        </a:lnSpc>
        <a:spcBef>
          <a:spcPct val="0"/>
        </a:spcBef>
        <a:spcAft>
          <a:spcPct val="0"/>
        </a:spcAft>
        <a:defRPr sz="2600">
          <a:solidFill>
            <a:schemeClr val="bg1"/>
          </a:solidFill>
          <a:latin typeface="Arial" charset="0"/>
        </a:defRPr>
      </a:lvl4pPr>
      <a:lvl5pPr algn="l" rtl="0" eaLnBrk="0" fontAlgn="base" hangingPunct="0">
        <a:lnSpc>
          <a:spcPct val="90000"/>
        </a:lnSpc>
        <a:spcBef>
          <a:spcPct val="0"/>
        </a:spcBef>
        <a:spcAft>
          <a:spcPct val="0"/>
        </a:spcAft>
        <a:defRPr sz="2600">
          <a:solidFill>
            <a:schemeClr val="bg1"/>
          </a:solidFill>
          <a:latin typeface="Arial" charset="0"/>
        </a:defRPr>
      </a:lvl5pPr>
      <a:lvl6pPr marL="457200" algn="l" rtl="0" fontAlgn="base">
        <a:lnSpc>
          <a:spcPct val="90000"/>
        </a:lnSpc>
        <a:spcBef>
          <a:spcPct val="0"/>
        </a:spcBef>
        <a:spcAft>
          <a:spcPct val="0"/>
        </a:spcAft>
        <a:defRPr sz="2600">
          <a:solidFill>
            <a:schemeClr val="bg1"/>
          </a:solidFill>
          <a:latin typeface="Arial" charset="0"/>
        </a:defRPr>
      </a:lvl6pPr>
      <a:lvl7pPr marL="914400" algn="l" rtl="0" fontAlgn="base">
        <a:lnSpc>
          <a:spcPct val="90000"/>
        </a:lnSpc>
        <a:spcBef>
          <a:spcPct val="0"/>
        </a:spcBef>
        <a:spcAft>
          <a:spcPct val="0"/>
        </a:spcAft>
        <a:defRPr sz="2600">
          <a:solidFill>
            <a:schemeClr val="bg1"/>
          </a:solidFill>
          <a:latin typeface="Arial" charset="0"/>
        </a:defRPr>
      </a:lvl7pPr>
      <a:lvl8pPr marL="1371600" algn="l" rtl="0" fontAlgn="base">
        <a:lnSpc>
          <a:spcPct val="90000"/>
        </a:lnSpc>
        <a:spcBef>
          <a:spcPct val="0"/>
        </a:spcBef>
        <a:spcAft>
          <a:spcPct val="0"/>
        </a:spcAft>
        <a:defRPr sz="2600">
          <a:solidFill>
            <a:schemeClr val="bg1"/>
          </a:solidFill>
          <a:latin typeface="Arial" charset="0"/>
        </a:defRPr>
      </a:lvl8pPr>
      <a:lvl9pPr marL="1828800" algn="l" rtl="0" fontAlgn="base">
        <a:lnSpc>
          <a:spcPct val="90000"/>
        </a:lnSpc>
        <a:spcBef>
          <a:spcPct val="0"/>
        </a:spcBef>
        <a:spcAft>
          <a:spcPct val="0"/>
        </a:spcAft>
        <a:defRPr sz="2600">
          <a:solidFill>
            <a:schemeClr val="bg1"/>
          </a:solidFill>
          <a:latin typeface="Arial" charset="0"/>
        </a:defRPr>
      </a:lvl9pPr>
    </p:titleStyle>
    <p:bodyStyle>
      <a:lvl1pPr marL="0" indent="0" algn="l" rtl="0" eaLnBrk="0" fontAlgn="base" hangingPunct="0">
        <a:lnSpc>
          <a:spcPct val="110000"/>
        </a:lnSpc>
        <a:spcBef>
          <a:spcPct val="50000"/>
        </a:spcBef>
        <a:spcAft>
          <a:spcPct val="0"/>
        </a:spcAft>
        <a:buClr>
          <a:schemeClr val="bg2"/>
        </a:buClr>
        <a:buSzPct val="75000"/>
        <a:buFont typeface="Wingdings" pitchFamily="2" charset="2"/>
        <a:buNone/>
        <a:tabLst>
          <a:tab pos="287338" algn="l"/>
        </a:tabLst>
        <a:defRPr sz="2000" b="1">
          <a:solidFill>
            <a:schemeClr val="tx2"/>
          </a:solidFill>
          <a:latin typeface="+mn-lt"/>
          <a:ea typeface="+mn-ea"/>
          <a:cs typeface="+mn-cs"/>
        </a:defRPr>
      </a:lvl1pPr>
      <a:lvl2pPr marL="276225" indent="-274638" algn="l" rtl="0" eaLnBrk="0" fontAlgn="base" hangingPunct="0">
        <a:lnSpc>
          <a:spcPct val="110000"/>
        </a:lnSpc>
        <a:spcBef>
          <a:spcPct val="50000"/>
        </a:spcBef>
        <a:spcAft>
          <a:spcPct val="0"/>
        </a:spcAft>
        <a:buClr>
          <a:schemeClr val="tx2"/>
        </a:buClr>
        <a:buSzPct val="65000"/>
        <a:buFont typeface="Wingdings" pitchFamily="2" charset="2"/>
        <a:buChar char="n"/>
        <a:tabLst>
          <a:tab pos="287338" algn="l"/>
        </a:tabLst>
        <a:defRPr sz="1400">
          <a:solidFill>
            <a:srgbClr val="000000"/>
          </a:solidFill>
          <a:latin typeface="+mn-lt"/>
        </a:defRPr>
      </a:lvl2pPr>
      <a:lvl3pPr marL="542925" indent="-265113" algn="l" rtl="0" eaLnBrk="0" fontAlgn="base" hangingPunct="0">
        <a:lnSpc>
          <a:spcPct val="110000"/>
        </a:lnSpc>
        <a:spcBef>
          <a:spcPct val="50000"/>
        </a:spcBef>
        <a:spcAft>
          <a:spcPct val="0"/>
        </a:spcAft>
        <a:buClr>
          <a:srgbClr val="777777"/>
        </a:buClr>
        <a:buSzPct val="75000"/>
        <a:buFont typeface="Symbol" pitchFamily="18" charset="2"/>
        <a:buChar char="-"/>
        <a:tabLst>
          <a:tab pos="287338" algn="l"/>
        </a:tabLst>
        <a:defRPr sz="1400">
          <a:solidFill>
            <a:schemeClr val="tx1"/>
          </a:solidFill>
          <a:latin typeface="+mn-lt"/>
        </a:defRPr>
      </a:lvl3pPr>
      <a:lvl4pPr marL="800100" indent="-255588" algn="l" rtl="0" eaLnBrk="0" fontAlgn="base" hangingPunct="0">
        <a:lnSpc>
          <a:spcPct val="110000"/>
        </a:lnSpc>
        <a:spcBef>
          <a:spcPct val="50000"/>
        </a:spcBef>
        <a:spcAft>
          <a:spcPct val="0"/>
        </a:spcAft>
        <a:buClr>
          <a:srgbClr val="777777"/>
        </a:buClr>
        <a:buSzPct val="75000"/>
        <a:buFont typeface="Symbol" pitchFamily="18" charset="2"/>
        <a:buChar char="-"/>
        <a:tabLst>
          <a:tab pos="287338" algn="l"/>
        </a:tabLst>
        <a:defRPr sz="1400">
          <a:solidFill>
            <a:schemeClr val="tx1"/>
          </a:solidFill>
          <a:latin typeface="+mn-lt"/>
        </a:defRPr>
      </a:lvl4pPr>
      <a:lvl5pPr marL="1073150" indent="-271463" algn="l" rtl="0" eaLnBrk="0" fontAlgn="base" hangingPunct="0">
        <a:lnSpc>
          <a:spcPct val="110000"/>
        </a:lnSpc>
        <a:spcBef>
          <a:spcPct val="50000"/>
        </a:spcBef>
        <a:spcAft>
          <a:spcPct val="0"/>
        </a:spcAft>
        <a:buClr>
          <a:srgbClr val="777777"/>
        </a:buClr>
        <a:buSzPct val="75000"/>
        <a:buFont typeface="Symbol" pitchFamily="18" charset="2"/>
        <a:buChar char="-"/>
        <a:tabLst>
          <a:tab pos="287338" algn="l"/>
        </a:tabLst>
        <a:defRPr sz="1400">
          <a:solidFill>
            <a:schemeClr val="tx1"/>
          </a:solidFill>
          <a:latin typeface="+mn-lt"/>
        </a:defRPr>
      </a:lvl5pPr>
      <a:lvl6pPr marL="1530350" indent="-271463" algn="l" rtl="0" fontAlgn="base">
        <a:lnSpc>
          <a:spcPct val="110000"/>
        </a:lnSpc>
        <a:spcBef>
          <a:spcPct val="50000"/>
        </a:spcBef>
        <a:spcAft>
          <a:spcPct val="0"/>
        </a:spcAft>
        <a:buClr>
          <a:srgbClr val="777777"/>
        </a:buClr>
        <a:buSzPct val="75000"/>
        <a:buFont typeface="Symbol" pitchFamily="18" charset="2"/>
        <a:buChar char="-"/>
        <a:tabLst>
          <a:tab pos="287338" algn="l"/>
        </a:tabLst>
        <a:defRPr sz="1600">
          <a:solidFill>
            <a:schemeClr val="tx1"/>
          </a:solidFill>
          <a:latin typeface="+mn-lt"/>
        </a:defRPr>
      </a:lvl6pPr>
      <a:lvl7pPr marL="1987550" indent="-271463" algn="l" rtl="0" fontAlgn="base">
        <a:lnSpc>
          <a:spcPct val="110000"/>
        </a:lnSpc>
        <a:spcBef>
          <a:spcPct val="50000"/>
        </a:spcBef>
        <a:spcAft>
          <a:spcPct val="0"/>
        </a:spcAft>
        <a:buClr>
          <a:srgbClr val="777777"/>
        </a:buClr>
        <a:buSzPct val="75000"/>
        <a:buFont typeface="Symbol" pitchFamily="18" charset="2"/>
        <a:buChar char="-"/>
        <a:tabLst>
          <a:tab pos="287338" algn="l"/>
        </a:tabLst>
        <a:defRPr sz="1600">
          <a:solidFill>
            <a:schemeClr val="tx1"/>
          </a:solidFill>
          <a:latin typeface="+mn-lt"/>
        </a:defRPr>
      </a:lvl7pPr>
      <a:lvl8pPr marL="2444750" indent="-271463" algn="l" rtl="0" fontAlgn="base">
        <a:lnSpc>
          <a:spcPct val="110000"/>
        </a:lnSpc>
        <a:spcBef>
          <a:spcPct val="50000"/>
        </a:spcBef>
        <a:spcAft>
          <a:spcPct val="0"/>
        </a:spcAft>
        <a:buClr>
          <a:srgbClr val="777777"/>
        </a:buClr>
        <a:buSzPct val="75000"/>
        <a:buFont typeface="Symbol" pitchFamily="18" charset="2"/>
        <a:buChar char="-"/>
        <a:tabLst>
          <a:tab pos="287338" algn="l"/>
        </a:tabLst>
        <a:defRPr sz="1600">
          <a:solidFill>
            <a:schemeClr val="tx1"/>
          </a:solidFill>
          <a:latin typeface="+mn-lt"/>
        </a:defRPr>
      </a:lvl8pPr>
      <a:lvl9pPr marL="2901950" indent="-271463" algn="l" rtl="0" fontAlgn="base">
        <a:lnSpc>
          <a:spcPct val="110000"/>
        </a:lnSpc>
        <a:spcBef>
          <a:spcPct val="50000"/>
        </a:spcBef>
        <a:spcAft>
          <a:spcPct val="0"/>
        </a:spcAft>
        <a:buClr>
          <a:srgbClr val="777777"/>
        </a:buClr>
        <a:buSzPct val="75000"/>
        <a:buFont typeface="Symbol" pitchFamily="18" charset="2"/>
        <a:buChar char="-"/>
        <a:tabLst>
          <a:tab pos="287338" algn="l"/>
        </a:tabLs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ext Box 61"/>
          <p:cNvSpPr txBox="1">
            <a:spLocks noChangeArrowheads="1"/>
          </p:cNvSpPr>
          <p:nvPr/>
        </p:nvSpPr>
        <p:spPr bwMode="auto">
          <a:xfrm>
            <a:off x="365125" y="6535738"/>
            <a:ext cx="1139825" cy="214312"/>
          </a:xfrm>
          <a:prstGeom prst="rect">
            <a:avLst/>
          </a:prstGeom>
          <a:noFill/>
          <a:ln w="9525">
            <a:noFill/>
            <a:miter lim="800000"/>
            <a:headEnd/>
            <a:tailEnd/>
          </a:ln>
          <a:effectLst/>
        </p:spPr>
        <p:txBody>
          <a:bodyPr wrap="none" anchor="ctr"/>
          <a:lstStyle/>
          <a:p>
            <a:pPr>
              <a:defRPr/>
            </a:pPr>
            <a:r>
              <a:rPr lang="en-US" sz="800" dirty="0">
                <a:solidFill>
                  <a:srgbClr val="FFFFFF"/>
                </a:solidFill>
                <a:ea typeface="ＭＳ Ｐゴシック" pitchFamily="34" charset="-128"/>
              </a:rPr>
              <a:t>LIMITED ACCESS</a:t>
            </a:r>
          </a:p>
        </p:txBody>
      </p:sp>
    </p:spTree>
    <p:extLst>
      <p:ext uri="{BB962C8B-B14F-4D97-AF65-F5344CB8AC3E}">
        <p14:creationId xmlns:p14="http://schemas.microsoft.com/office/powerpoint/2010/main" val="78081739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Lst>
  <p:transition>
    <p:wipe dir="r"/>
  </p:transition>
  <p:timing>
    <p:tnLst>
      <p:par>
        <p:cTn id="1" dur="indefinite" restart="never" nodeType="tmRoot"/>
      </p:par>
    </p:tnLst>
  </p:timing>
  <p:hf sldNum="0" hd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 charset="0"/>
        </a:defRPr>
      </a:lvl2pPr>
      <a:lvl3pPr algn="l" rtl="0" eaLnBrk="0" fontAlgn="base" hangingPunct="0">
        <a:spcBef>
          <a:spcPct val="0"/>
        </a:spcBef>
        <a:spcAft>
          <a:spcPct val="0"/>
        </a:spcAft>
        <a:defRPr sz="2000" b="1">
          <a:solidFill>
            <a:schemeClr val="tx1"/>
          </a:solidFill>
          <a:latin typeface="Arial" charset="0"/>
        </a:defRPr>
      </a:lvl3pPr>
      <a:lvl4pPr algn="l" rtl="0" eaLnBrk="0" fontAlgn="base" hangingPunct="0">
        <a:spcBef>
          <a:spcPct val="0"/>
        </a:spcBef>
        <a:spcAft>
          <a:spcPct val="0"/>
        </a:spcAft>
        <a:defRPr sz="2000" b="1">
          <a:solidFill>
            <a:schemeClr val="tx1"/>
          </a:solidFill>
          <a:latin typeface="Arial" charset="0"/>
        </a:defRPr>
      </a:lvl4pPr>
      <a:lvl5pPr algn="l" rtl="0" eaLnBrk="0" fontAlgn="base" hangingPunct="0">
        <a:spcBef>
          <a:spcPct val="0"/>
        </a:spcBef>
        <a:spcAft>
          <a:spcPct val="0"/>
        </a:spcAft>
        <a:defRPr sz="2000" b="1">
          <a:solidFill>
            <a:schemeClr val="tx1"/>
          </a:solidFill>
          <a:latin typeface="Arial" charset="0"/>
        </a:defRPr>
      </a:lvl5pPr>
      <a:lvl6pPr marL="457200" algn="l" rtl="0" eaLnBrk="1" fontAlgn="base" hangingPunct="1">
        <a:spcBef>
          <a:spcPct val="0"/>
        </a:spcBef>
        <a:spcAft>
          <a:spcPct val="0"/>
        </a:spcAft>
        <a:defRPr sz="2000" b="1">
          <a:solidFill>
            <a:schemeClr val="tx1"/>
          </a:solidFill>
          <a:latin typeface="Arial" charset="0"/>
        </a:defRPr>
      </a:lvl6pPr>
      <a:lvl7pPr marL="914400" algn="l" rtl="0" eaLnBrk="1" fontAlgn="base" hangingPunct="1">
        <a:spcBef>
          <a:spcPct val="0"/>
        </a:spcBef>
        <a:spcAft>
          <a:spcPct val="0"/>
        </a:spcAft>
        <a:defRPr sz="2000" b="1">
          <a:solidFill>
            <a:schemeClr val="tx1"/>
          </a:solidFill>
          <a:latin typeface="Arial" charset="0"/>
        </a:defRPr>
      </a:lvl7pPr>
      <a:lvl8pPr marL="1371600" algn="l" rtl="0" eaLnBrk="1" fontAlgn="base" hangingPunct="1">
        <a:spcBef>
          <a:spcPct val="0"/>
        </a:spcBef>
        <a:spcAft>
          <a:spcPct val="0"/>
        </a:spcAft>
        <a:defRPr sz="2000" b="1">
          <a:solidFill>
            <a:schemeClr val="tx1"/>
          </a:solidFill>
          <a:latin typeface="Arial" charset="0"/>
        </a:defRPr>
      </a:lvl8pPr>
      <a:lvl9pPr marL="1828800" algn="l" rtl="0" eaLnBrk="1" fontAlgn="base" hangingPunct="1">
        <a:spcBef>
          <a:spcPct val="0"/>
        </a:spcBef>
        <a:spcAft>
          <a:spcPct val="0"/>
        </a:spcAft>
        <a:defRPr sz="2000" b="1">
          <a:solidFill>
            <a:schemeClr val="tx1"/>
          </a:solidFill>
          <a:latin typeface="Arial" charset="0"/>
        </a:defRPr>
      </a:lvl9pPr>
    </p:titleStyle>
    <p:bodyStyle>
      <a:lvl1pPr marL="174625" indent="-174625" algn="l" rtl="0" eaLnBrk="0" fontAlgn="base" hangingPunct="0">
        <a:spcBef>
          <a:spcPct val="50000"/>
        </a:spcBef>
        <a:spcAft>
          <a:spcPct val="0"/>
        </a:spcAft>
        <a:buClr>
          <a:schemeClr val="accent1"/>
        </a:buClr>
        <a:buChar char="•"/>
        <a:defRPr sz="1600">
          <a:solidFill>
            <a:srgbClr val="000000"/>
          </a:solidFill>
          <a:latin typeface="+mn-lt"/>
          <a:ea typeface="+mn-ea"/>
          <a:cs typeface="+mn-cs"/>
        </a:defRPr>
      </a:lvl1pPr>
      <a:lvl2pPr marL="517525" indent="-176213" algn="l" rtl="0" eaLnBrk="0" fontAlgn="base" hangingPunct="0">
        <a:spcBef>
          <a:spcPct val="20000"/>
        </a:spcBef>
        <a:spcAft>
          <a:spcPct val="0"/>
        </a:spcAft>
        <a:buFont typeface="Arial" charset="0"/>
        <a:buChar char="–"/>
        <a:defRPr sz="1400">
          <a:solidFill>
            <a:srgbClr val="000000"/>
          </a:solidFill>
          <a:latin typeface="+mn-lt"/>
        </a:defRPr>
      </a:lvl2pPr>
      <a:lvl3pPr marL="863600" indent="-180975" algn="l" rtl="0" eaLnBrk="0" fontAlgn="base" hangingPunct="0">
        <a:spcBef>
          <a:spcPct val="20000"/>
        </a:spcBef>
        <a:spcAft>
          <a:spcPct val="0"/>
        </a:spcAft>
        <a:buFont typeface="Arial" charset="0"/>
        <a:buChar char="–"/>
        <a:defRPr sz="1200">
          <a:solidFill>
            <a:srgbClr val="000000"/>
          </a:solidFill>
          <a:latin typeface="+mn-lt"/>
        </a:defRPr>
      </a:lvl3pPr>
      <a:lvl4pPr marL="1200150" indent="-176213" algn="l" rtl="0" eaLnBrk="0" fontAlgn="base" hangingPunct="0">
        <a:spcBef>
          <a:spcPct val="20000"/>
        </a:spcBef>
        <a:spcAft>
          <a:spcPct val="0"/>
        </a:spcAft>
        <a:buFont typeface="Arial" charset="0"/>
        <a:buChar char="–"/>
        <a:defRPr sz="1000">
          <a:solidFill>
            <a:srgbClr val="000000"/>
          </a:solidFill>
          <a:latin typeface="+mn-lt"/>
        </a:defRPr>
      </a:lvl4pPr>
      <a:lvl5pPr marL="1543050" indent="-166688" algn="l" rtl="0" eaLnBrk="0" fontAlgn="base" hangingPunct="0">
        <a:spcBef>
          <a:spcPct val="20000"/>
        </a:spcBef>
        <a:spcAft>
          <a:spcPct val="0"/>
        </a:spcAft>
        <a:buFont typeface="Arial" charset="0"/>
        <a:buChar char="–"/>
        <a:defRPr sz="1600" b="1">
          <a:solidFill>
            <a:schemeClr val="tx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ext Box 61"/>
          <p:cNvSpPr txBox="1">
            <a:spLocks noChangeArrowheads="1"/>
          </p:cNvSpPr>
          <p:nvPr/>
        </p:nvSpPr>
        <p:spPr bwMode="auto">
          <a:xfrm>
            <a:off x="365125" y="6535738"/>
            <a:ext cx="1139825" cy="214312"/>
          </a:xfrm>
          <a:prstGeom prst="rect">
            <a:avLst/>
          </a:prstGeom>
          <a:noFill/>
          <a:ln w="9525">
            <a:noFill/>
            <a:miter lim="800000"/>
            <a:headEnd/>
            <a:tailEnd/>
          </a:ln>
          <a:effectLst/>
        </p:spPr>
        <p:txBody>
          <a:bodyPr wrap="none" anchor="ctr"/>
          <a:lstStyle/>
          <a:p>
            <a:pPr>
              <a:defRPr/>
            </a:pPr>
            <a:r>
              <a:rPr lang="en-US" sz="800" dirty="0">
                <a:solidFill>
                  <a:srgbClr val="FFFFFF"/>
                </a:solidFill>
                <a:ea typeface="ＭＳ Ｐゴシック" pitchFamily="34" charset="-128"/>
              </a:rPr>
              <a:t>LIMITED ACCESS</a:t>
            </a:r>
          </a:p>
        </p:txBody>
      </p:sp>
    </p:spTree>
    <p:extLst>
      <p:ext uri="{BB962C8B-B14F-4D97-AF65-F5344CB8AC3E}">
        <p14:creationId xmlns:p14="http://schemas.microsoft.com/office/powerpoint/2010/main" val="120255159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Lst>
  <p:transition>
    <p:wipe dir="r"/>
  </p:transition>
  <p:timing>
    <p:tnLst>
      <p:par>
        <p:cTn id="1" dur="indefinite" restart="never" nodeType="tmRoot"/>
      </p:par>
    </p:tnLst>
  </p:timing>
  <p:hf sldNum="0" hd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 charset="0"/>
        </a:defRPr>
      </a:lvl2pPr>
      <a:lvl3pPr algn="l" rtl="0" eaLnBrk="0" fontAlgn="base" hangingPunct="0">
        <a:spcBef>
          <a:spcPct val="0"/>
        </a:spcBef>
        <a:spcAft>
          <a:spcPct val="0"/>
        </a:spcAft>
        <a:defRPr sz="2000" b="1">
          <a:solidFill>
            <a:schemeClr val="tx1"/>
          </a:solidFill>
          <a:latin typeface="Arial" charset="0"/>
        </a:defRPr>
      </a:lvl3pPr>
      <a:lvl4pPr algn="l" rtl="0" eaLnBrk="0" fontAlgn="base" hangingPunct="0">
        <a:spcBef>
          <a:spcPct val="0"/>
        </a:spcBef>
        <a:spcAft>
          <a:spcPct val="0"/>
        </a:spcAft>
        <a:defRPr sz="2000" b="1">
          <a:solidFill>
            <a:schemeClr val="tx1"/>
          </a:solidFill>
          <a:latin typeface="Arial" charset="0"/>
        </a:defRPr>
      </a:lvl4pPr>
      <a:lvl5pPr algn="l" rtl="0" eaLnBrk="0" fontAlgn="base" hangingPunct="0">
        <a:spcBef>
          <a:spcPct val="0"/>
        </a:spcBef>
        <a:spcAft>
          <a:spcPct val="0"/>
        </a:spcAft>
        <a:defRPr sz="2000" b="1">
          <a:solidFill>
            <a:schemeClr val="tx1"/>
          </a:solidFill>
          <a:latin typeface="Arial" charset="0"/>
        </a:defRPr>
      </a:lvl5pPr>
      <a:lvl6pPr marL="457200" algn="l" rtl="0" eaLnBrk="1" fontAlgn="base" hangingPunct="1">
        <a:spcBef>
          <a:spcPct val="0"/>
        </a:spcBef>
        <a:spcAft>
          <a:spcPct val="0"/>
        </a:spcAft>
        <a:defRPr sz="2000" b="1">
          <a:solidFill>
            <a:schemeClr val="tx1"/>
          </a:solidFill>
          <a:latin typeface="Arial" charset="0"/>
        </a:defRPr>
      </a:lvl6pPr>
      <a:lvl7pPr marL="914400" algn="l" rtl="0" eaLnBrk="1" fontAlgn="base" hangingPunct="1">
        <a:spcBef>
          <a:spcPct val="0"/>
        </a:spcBef>
        <a:spcAft>
          <a:spcPct val="0"/>
        </a:spcAft>
        <a:defRPr sz="2000" b="1">
          <a:solidFill>
            <a:schemeClr val="tx1"/>
          </a:solidFill>
          <a:latin typeface="Arial" charset="0"/>
        </a:defRPr>
      </a:lvl7pPr>
      <a:lvl8pPr marL="1371600" algn="l" rtl="0" eaLnBrk="1" fontAlgn="base" hangingPunct="1">
        <a:spcBef>
          <a:spcPct val="0"/>
        </a:spcBef>
        <a:spcAft>
          <a:spcPct val="0"/>
        </a:spcAft>
        <a:defRPr sz="2000" b="1">
          <a:solidFill>
            <a:schemeClr val="tx1"/>
          </a:solidFill>
          <a:latin typeface="Arial" charset="0"/>
        </a:defRPr>
      </a:lvl8pPr>
      <a:lvl9pPr marL="1828800" algn="l" rtl="0" eaLnBrk="1" fontAlgn="base" hangingPunct="1">
        <a:spcBef>
          <a:spcPct val="0"/>
        </a:spcBef>
        <a:spcAft>
          <a:spcPct val="0"/>
        </a:spcAft>
        <a:defRPr sz="2000" b="1">
          <a:solidFill>
            <a:schemeClr val="tx1"/>
          </a:solidFill>
          <a:latin typeface="Arial" charset="0"/>
        </a:defRPr>
      </a:lvl9pPr>
    </p:titleStyle>
    <p:bodyStyle>
      <a:lvl1pPr marL="174625" indent="-174625" algn="l" rtl="0" eaLnBrk="0" fontAlgn="base" hangingPunct="0">
        <a:spcBef>
          <a:spcPct val="50000"/>
        </a:spcBef>
        <a:spcAft>
          <a:spcPct val="0"/>
        </a:spcAft>
        <a:buClr>
          <a:schemeClr val="accent1"/>
        </a:buClr>
        <a:buChar char="•"/>
        <a:defRPr sz="1600">
          <a:solidFill>
            <a:srgbClr val="000000"/>
          </a:solidFill>
          <a:latin typeface="+mn-lt"/>
          <a:ea typeface="+mn-ea"/>
          <a:cs typeface="+mn-cs"/>
        </a:defRPr>
      </a:lvl1pPr>
      <a:lvl2pPr marL="517525" indent="-176213" algn="l" rtl="0" eaLnBrk="0" fontAlgn="base" hangingPunct="0">
        <a:spcBef>
          <a:spcPct val="20000"/>
        </a:spcBef>
        <a:spcAft>
          <a:spcPct val="0"/>
        </a:spcAft>
        <a:buFont typeface="Arial" charset="0"/>
        <a:buChar char="–"/>
        <a:defRPr sz="1400">
          <a:solidFill>
            <a:srgbClr val="000000"/>
          </a:solidFill>
          <a:latin typeface="+mn-lt"/>
        </a:defRPr>
      </a:lvl2pPr>
      <a:lvl3pPr marL="863600" indent="-180975" algn="l" rtl="0" eaLnBrk="0" fontAlgn="base" hangingPunct="0">
        <a:spcBef>
          <a:spcPct val="20000"/>
        </a:spcBef>
        <a:spcAft>
          <a:spcPct val="0"/>
        </a:spcAft>
        <a:buFont typeface="Arial" charset="0"/>
        <a:buChar char="–"/>
        <a:defRPr sz="1200">
          <a:solidFill>
            <a:srgbClr val="000000"/>
          </a:solidFill>
          <a:latin typeface="+mn-lt"/>
        </a:defRPr>
      </a:lvl3pPr>
      <a:lvl4pPr marL="1200150" indent="-176213" algn="l" rtl="0" eaLnBrk="0" fontAlgn="base" hangingPunct="0">
        <a:spcBef>
          <a:spcPct val="20000"/>
        </a:spcBef>
        <a:spcAft>
          <a:spcPct val="0"/>
        </a:spcAft>
        <a:buFont typeface="Arial" charset="0"/>
        <a:buChar char="–"/>
        <a:defRPr sz="1000">
          <a:solidFill>
            <a:srgbClr val="000000"/>
          </a:solidFill>
          <a:latin typeface="+mn-lt"/>
        </a:defRPr>
      </a:lvl4pPr>
      <a:lvl5pPr marL="1543050" indent="-166688" algn="l" rtl="0" eaLnBrk="0" fontAlgn="base" hangingPunct="0">
        <a:spcBef>
          <a:spcPct val="20000"/>
        </a:spcBef>
        <a:spcAft>
          <a:spcPct val="0"/>
        </a:spcAft>
        <a:buFont typeface="Arial" charset="0"/>
        <a:buChar char="–"/>
        <a:defRPr sz="1600" b="1">
          <a:solidFill>
            <a:schemeClr val="tx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1.xml"/><Relationship Id="rId5" Type="http://schemas.openxmlformats.org/officeDocument/2006/relationships/image" Target="../media/image14.jpeg"/><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54227" y="2832657"/>
            <a:ext cx="8332573" cy="1825068"/>
          </a:xfrm>
        </p:spPr>
        <p:txBody>
          <a:bodyPr/>
          <a:lstStyle/>
          <a:p>
            <a:pPr lvl="0">
              <a:spcBef>
                <a:spcPts val="0"/>
              </a:spcBef>
              <a:buClr>
                <a:srgbClr val="0055AD"/>
              </a:buClr>
            </a:pPr>
            <a:r>
              <a:rPr lang="en-US" sz="4000" dirty="0" smtClean="0"/>
              <a:t/>
            </a:r>
            <a:br>
              <a:rPr lang="en-US" sz="4000" dirty="0" smtClean="0"/>
            </a:br>
            <a:r>
              <a:rPr lang="en-US" sz="4000" dirty="0"/>
              <a:t/>
            </a:r>
            <a:br>
              <a:rPr lang="en-US" sz="4000" dirty="0"/>
            </a:br>
            <a:r>
              <a:rPr lang="en-US" sz="4000" dirty="0" smtClean="0"/>
              <a:t>Japan and Korea</a:t>
            </a:r>
            <a:br>
              <a:rPr lang="en-US" sz="4000" dirty="0" smtClean="0"/>
            </a:br>
            <a:r>
              <a:rPr lang="en-US" sz="4000" i="1" dirty="0" smtClean="0"/>
              <a:t>Strategic Charters</a:t>
            </a:r>
            <a:br>
              <a:rPr lang="en-US" sz="4000" i="1" dirty="0" smtClean="0"/>
            </a:br>
            <a:r>
              <a:rPr lang="en-US" sz="2000" i="1" dirty="0" smtClean="0"/>
              <a:t/>
            </a:r>
            <a:br>
              <a:rPr lang="en-US" sz="2000" i="1" dirty="0" smtClean="0"/>
            </a:br>
            <a:r>
              <a:rPr lang="en-US" sz="2500" b="0" dirty="0" smtClean="0">
                <a:solidFill>
                  <a:srgbClr val="FF0000"/>
                </a:solidFill>
              </a:rPr>
              <a:t>All Staff Meeting</a:t>
            </a:r>
            <a:br>
              <a:rPr lang="en-US" sz="2500" b="0" dirty="0" smtClean="0">
                <a:solidFill>
                  <a:srgbClr val="FF0000"/>
                </a:solidFill>
              </a:rPr>
            </a:br>
            <a:r>
              <a:rPr lang="en-US" sz="2500" b="0" dirty="0" smtClean="0">
                <a:solidFill>
                  <a:srgbClr val="FF0000"/>
                </a:solidFill>
              </a:rPr>
              <a:t>October 21, 2015</a:t>
            </a:r>
            <a:br>
              <a:rPr lang="en-US" sz="2500" b="0" dirty="0" smtClean="0">
                <a:solidFill>
                  <a:srgbClr val="FF0000"/>
                </a:solidFill>
              </a:rPr>
            </a:br>
            <a:r>
              <a:rPr lang="en-US" sz="2500" b="0" dirty="0" smtClean="0">
                <a:solidFill>
                  <a:srgbClr val="FF0000"/>
                </a:solidFill>
              </a:rPr>
              <a:t/>
            </a:r>
            <a:br>
              <a:rPr lang="en-US" sz="2500" b="0" dirty="0" smtClean="0">
                <a:solidFill>
                  <a:srgbClr val="FF0000"/>
                </a:solidFill>
              </a:rPr>
            </a:br>
            <a:r>
              <a:rPr lang="en-US" sz="2500" b="0" dirty="0" smtClean="0">
                <a:solidFill>
                  <a:srgbClr val="FF0000"/>
                </a:solidFill>
              </a:rPr>
              <a:t/>
            </a:r>
            <a:br>
              <a:rPr lang="en-US" sz="2500" b="0" dirty="0" smtClean="0">
                <a:solidFill>
                  <a:srgbClr val="FF0000"/>
                </a:solidFill>
              </a:rPr>
            </a:br>
            <a:r>
              <a:rPr lang="en-US" sz="2500" b="0" dirty="0" smtClean="0">
                <a:solidFill>
                  <a:srgbClr val="FF0000"/>
                </a:solidFill>
              </a:rPr>
              <a:t> </a:t>
            </a:r>
            <a:endParaRPr lang="en-US" sz="2500" b="0" dirty="0">
              <a:solidFill>
                <a:srgbClr val="FF0000"/>
              </a:solidFill>
            </a:endParaRPr>
          </a:p>
        </p:txBody>
      </p:sp>
    </p:spTree>
    <p:extLst>
      <p:ext uri="{BB962C8B-B14F-4D97-AF65-F5344CB8AC3E}">
        <p14:creationId xmlns:p14="http://schemas.microsoft.com/office/powerpoint/2010/main" val="62130144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02109"/>
            <a:ext cx="8251966" cy="338234"/>
          </a:xfrm>
        </p:spPr>
        <p:txBody>
          <a:bodyPr/>
          <a:lstStyle/>
          <a:p>
            <a:r>
              <a:rPr lang="en-US" sz="1800" dirty="0" smtClean="0">
                <a:solidFill>
                  <a:schemeClr val="accent1"/>
                </a:solidFill>
              </a:rPr>
              <a:t>Member Segments</a:t>
            </a:r>
            <a:endParaRPr lang="en-US" sz="1800" dirty="0">
              <a:solidFill>
                <a:schemeClr val="accent1"/>
              </a:solidFill>
            </a:endParaRPr>
          </a:p>
        </p:txBody>
      </p:sp>
      <p:sp>
        <p:nvSpPr>
          <p:cNvPr id="6" name="Rectangle 5"/>
          <p:cNvSpPr>
            <a:spLocks noChangeArrowheads="1"/>
          </p:cNvSpPr>
          <p:nvPr/>
        </p:nvSpPr>
        <p:spPr bwMode="auto">
          <a:xfrm>
            <a:off x="552002" y="3744320"/>
            <a:ext cx="7837783" cy="2572273"/>
          </a:xfrm>
          <a:prstGeom prst="rect">
            <a:avLst/>
          </a:prstGeom>
          <a:solidFill>
            <a:srgbClr val="F17829"/>
          </a:solidFill>
          <a:ln w="9525" algn="ctr">
            <a:noFill/>
            <a:miter lim="800000"/>
            <a:headEnd/>
            <a:tailEnd/>
          </a:ln>
        </p:spPr>
        <p:txBody>
          <a:bodyPr wrap="none" tIns="91440" bIns="91440"/>
          <a:lstStyle/>
          <a:p>
            <a:pPr algn="ctr" eaLnBrk="0" hangingPunct="0">
              <a:buClr>
                <a:srgbClr val="0D1467"/>
              </a:buClr>
              <a:buSzPct val="75000"/>
              <a:buFont typeface="Wingdings" pitchFamily="2" charset="2"/>
              <a:buNone/>
            </a:pPr>
            <a:endParaRPr lang="en-US" sz="1200" b="1" kern="1200" dirty="0">
              <a:solidFill>
                <a:srgbClr val="FFFFFF"/>
              </a:solidFill>
            </a:endParaRPr>
          </a:p>
        </p:txBody>
      </p:sp>
      <p:sp>
        <p:nvSpPr>
          <p:cNvPr id="7" name="Rectangle 24"/>
          <p:cNvSpPr>
            <a:spLocks noChangeArrowheads="1"/>
          </p:cNvSpPr>
          <p:nvPr/>
        </p:nvSpPr>
        <p:spPr bwMode="auto">
          <a:xfrm>
            <a:off x="3277574" y="3837904"/>
            <a:ext cx="2079434" cy="2408350"/>
          </a:xfrm>
          <a:prstGeom prst="rect">
            <a:avLst/>
          </a:prstGeom>
          <a:solidFill>
            <a:schemeClr val="tx2">
              <a:lumMod val="20000"/>
              <a:lumOff val="80000"/>
            </a:schemeClr>
          </a:solidFill>
          <a:ln w="9525" algn="ctr">
            <a:solidFill>
              <a:schemeClr val="tx1"/>
            </a:solidFill>
            <a:miter lim="800000"/>
            <a:headEnd/>
            <a:tailEnd/>
          </a:ln>
        </p:spPr>
        <p:txBody>
          <a:bodyPr tIns="91440" bIns="91440"/>
          <a:lstStyle/>
          <a:p>
            <a:pPr marL="285750" indent="-285750" eaLnBrk="0" fontAlgn="auto" hangingPunct="0">
              <a:spcBef>
                <a:spcPts val="0"/>
              </a:spcBef>
              <a:spcAft>
                <a:spcPts val="0"/>
              </a:spcAft>
              <a:buFont typeface="Arial" panose="020B0604020202020204" pitchFamily="34" charset="0"/>
              <a:buChar char="•"/>
              <a:defRPr/>
            </a:pPr>
            <a:r>
              <a:rPr lang="en-US" sz="1400" dirty="0" smtClean="0"/>
              <a:t>Attract, s</a:t>
            </a:r>
            <a:r>
              <a:rPr lang="en-US" sz="1400" dirty="0" smtClean="0">
                <a:latin typeface="+mn-lt"/>
              </a:rPr>
              <a:t>erve, engage, energize and retain both aspiring and former members, who are focused on </a:t>
            </a:r>
            <a:r>
              <a:rPr lang="en-US" sz="1400" dirty="0" smtClean="0"/>
              <a:t>attaining and maintaining MDRT-level production (membership).</a:t>
            </a:r>
            <a:endParaRPr lang="en-US" sz="1400" dirty="0" smtClean="0">
              <a:latin typeface="+mn-lt"/>
            </a:endParaRPr>
          </a:p>
          <a:p>
            <a:pPr algn="ctr" eaLnBrk="0" fontAlgn="auto" hangingPunct="0">
              <a:spcBef>
                <a:spcPts val="0"/>
              </a:spcBef>
              <a:spcAft>
                <a:spcPts val="0"/>
              </a:spcAft>
              <a:defRPr/>
            </a:pPr>
            <a:endParaRPr lang="en-US" sz="1400" dirty="0" smtClean="0">
              <a:solidFill>
                <a:srgbClr val="0D1467"/>
              </a:solidFill>
              <a:latin typeface="+mn-lt"/>
            </a:endParaRPr>
          </a:p>
          <a:p>
            <a:pPr algn="ctr" eaLnBrk="0" fontAlgn="auto" hangingPunct="0">
              <a:spcBef>
                <a:spcPts val="0"/>
              </a:spcBef>
              <a:spcAft>
                <a:spcPts val="0"/>
              </a:spcAft>
              <a:defRPr/>
            </a:pPr>
            <a:r>
              <a:rPr lang="en-US" sz="1400" dirty="0" smtClean="0">
                <a:solidFill>
                  <a:srgbClr val="0D1467"/>
                </a:solidFill>
                <a:latin typeface="+mn-lt"/>
              </a:rPr>
              <a:t> </a:t>
            </a:r>
            <a:endParaRPr lang="en-US" sz="1400" dirty="0">
              <a:solidFill>
                <a:srgbClr val="0D1467"/>
              </a:solidFill>
              <a:latin typeface="+mn-lt"/>
            </a:endParaRPr>
          </a:p>
          <a:p>
            <a:pPr algn="ctr" eaLnBrk="0" fontAlgn="auto" hangingPunct="0">
              <a:lnSpc>
                <a:spcPct val="150000"/>
              </a:lnSpc>
              <a:spcBef>
                <a:spcPts val="0"/>
              </a:spcBef>
              <a:spcAft>
                <a:spcPts val="0"/>
              </a:spcAft>
              <a:defRPr/>
            </a:pPr>
            <a:endParaRPr lang="en-US" sz="1050" b="1" dirty="0">
              <a:solidFill>
                <a:srgbClr val="0D1467"/>
              </a:solidFill>
              <a:latin typeface="+mn-lt"/>
            </a:endParaRPr>
          </a:p>
          <a:p>
            <a:pPr marL="115888" indent="-115888" eaLnBrk="0" fontAlgn="auto" hangingPunct="0">
              <a:spcBef>
                <a:spcPts val="0"/>
              </a:spcBef>
              <a:spcAft>
                <a:spcPts val="0"/>
              </a:spcAft>
              <a:buFont typeface="Arial" pitchFamily="34" charset="0"/>
              <a:buChar char="•"/>
              <a:defRPr/>
            </a:pPr>
            <a:endParaRPr lang="en-US" sz="1050" b="1" dirty="0">
              <a:solidFill>
                <a:srgbClr val="0D1467"/>
              </a:solidFill>
              <a:latin typeface="+mn-lt"/>
            </a:endParaRPr>
          </a:p>
          <a:p>
            <a:pPr marL="115888" indent="-115888" eaLnBrk="0" fontAlgn="auto" hangingPunct="0">
              <a:spcBef>
                <a:spcPts val="0"/>
              </a:spcBef>
              <a:spcAft>
                <a:spcPts val="0"/>
              </a:spcAft>
              <a:defRPr/>
            </a:pPr>
            <a:endParaRPr lang="en-US" sz="1050" b="1" dirty="0">
              <a:solidFill>
                <a:srgbClr val="0D1467"/>
              </a:solidFill>
              <a:latin typeface="+mn-lt"/>
            </a:endParaRPr>
          </a:p>
          <a:p>
            <a:pPr marL="115888" indent="-115888" eaLnBrk="0" fontAlgn="auto" hangingPunct="0">
              <a:spcBef>
                <a:spcPts val="0"/>
              </a:spcBef>
              <a:spcAft>
                <a:spcPts val="0"/>
              </a:spcAft>
              <a:buFont typeface="Arial" pitchFamily="34" charset="0"/>
              <a:buChar char="•"/>
              <a:defRPr/>
            </a:pPr>
            <a:endParaRPr lang="en-US" sz="1050" b="1" dirty="0">
              <a:solidFill>
                <a:srgbClr val="0D1467"/>
              </a:solidFill>
              <a:latin typeface="+mn-lt"/>
            </a:endParaRPr>
          </a:p>
        </p:txBody>
      </p:sp>
      <p:sp>
        <p:nvSpPr>
          <p:cNvPr id="11" name="Isosceles Triangle 10"/>
          <p:cNvSpPr/>
          <p:nvPr/>
        </p:nvSpPr>
        <p:spPr>
          <a:xfrm>
            <a:off x="3850069" y="3621643"/>
            <a:ext cx="916105" cy="133873"/>
          </a:xfrm>
          <a:prstGeom prst="triangle">
            <a:avLst>
              <a:gd name="adj" fmla="val 50000"/>
            </a:avLst>
          </a:prstGeom>
          <a:solidFill>
            <a:schemeClr val="tx2">
              <a:lumMod val="75000"/>
            </a:schemeClr>
          </a:solidFill>
          <a:ln>
            <a:noFill/>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endParaRPr lang="en-US" dirty="0">
              <a:solidFill>
                <a:srgbClr val="606060"/>
              </a:solidFill>
            </a:endParaRPr>
          </a:p>
        </p:txBody>
      </p:sp>
      <p:sp>
        <p:nvSpPr>
          <p:cNvPr id="15" name="Rectangle 9"/>
          <p:cNvSpPr>
            <a:spLocks noChangeArrowheads="1"/>
          </p:cNvSpPr>
          <p:nvPr/>
        </p:nvSpPr>
        <p:spPr bwMode="auto">
          <a:xfrm>
            <a:off x="3277574" y="3061296"/>
            <a:ext cx="1995038" cy="555345"/>
          </a:xfrm>
          <a:prstGeom prst="rect">
            <a:avLst/>
          </a:prstGeom>
          <a:solidFill>
            <a:srgbClr val="DAE999"/>
          </a:solidFill>
          <a:ln w="3175" algn="ctr">
            <a:solidFill>
              <a:schemeClr val="bg2"/>
            </a:solidFill>
            <a:miter lim="800000"/>
            <a:headEnd/>
            <a:tailEnd/>
          </a:ln>
        </p:spPr>
        <p:txBody>
          <a:bodyPr lIns="0" tIns="0" rIns="0" bIns="0" anchor="ctr"/>
          <a:lstStyle/>
          <a:p>
            <a:pPr algn="ctr" eaLnBrk="0" hangingPunct="0"/>
            <a:r>
              <a:rPr lang="en-US" sz="1600" b="1" dirty="0" smtClean="0">
                <a:solidFill>
                  <a:srgbClr val="0D1467"/>
                </a:solidFill>
              </a:rPr>
              <a:t>Pre-Member</a:t>
            </a:r>
            <a:endParaRPr lang="en-US" sz="1600" b="1" dirty="0">
              <a:solidFill>
                <a:srgbClr val="0D1467"/>
              </a:solidFill>
            </a:endParaRPr>
          </a:p>
        </p:txBody>
      </p:sp>
      <p:sp>
        <p:nvSpPr>
          <p:cNvPr id="16" name="TextBox 15"/>
          <p:cNvSpPr txBox="1"/>
          <p:nvPr/>
        </p:nvSpPr>
        <p:spPr>
          <a:xfrm>
            <a:off x="512424" y="1538297"/>
            <a:ext cx="8081554" cy="1846659"/>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We have recently (September) added a fourth Member Segment: </a:t>
            </a:r>
            <a:r>
              <a:rPr lang="en-US" sz="1600" dirty="0" smtClean="0">
                <a:solidFill>
                  <a:schemeClr val="accent2"/>
                </a:solidFill>
              </a:rPr>
              <a:t>Pre-member.</a:t>
            </a:r>
            <a:r>
              <a:rPr lang="en-US" sz="1600" dirty="0" smtClean="0"/>
              <a:t>   </a:t>
            </a:r>
            <a:endParaRPr lang="en-US" sz="1600" dirty="0"/>
          </a:p>
          <a:p>
            <a:pPr marL="285750" indent="-285750">
              <a:buFont typeface="Arial" panose="020B0604020202020204" pitchFamily="34" charset="0"/>
              <a:buChar char="•"/>
            </a:pPr>
            <a:r>
              <a:rPr lang="en-US" sz="1600" dirty="0"/>
              <a:t>This segment will focus on two groups of producers: </a:t>
            </a:r>
            <a:r>
              <a:rPr lang="en-US" sz="1600" dirty="0">
                <a:solidFill>
                  <a:schemeClr val="accent6"/>
                </a:solidFill>
              </a:rPr>
              <a:t>those aspiring to be members, but don’t </a:t>
            </a:r>
            <a:r>
              <a:rPr lang="en-US" sz="1600" dirty="0" smtClean="0">
                <a:solidFill>
                  <a:schemeClr val="accent6"/>
                </a:solidFill>
              </a:rPr>
              <a:t>yet have </a:t>
            </a:r>
            <a:r>
              <a:rPr lang="en-US" sz="1600" dirty="0">
                <a:solidFill>
                  <a:schemeClr val="accent6"/>
                </a:solidFill>
              </a:rPr>
              <a:t>the production; and former members who have not maintained production at the MDRT level.</a:t>
            </a:r>
          </a:p>
          <a:p>
            <a:pPr marL="285750" indent="-285750">
              <a:buFont typeface="Arial" panose="020B0604020202020204" pitchFamily="34" charset="0"/>
              <a:buChar char="•"/>
            </a:pPr>
            <a:r>
              <a:rPr lang="en-US" sz="1600" dirty="0" smtClean="0"/>
              <a:t>We will </a:t>
            </a:r>
            <a:r>
              <a:rPr lang="en-US" sz="1600" dirty="0" smtClean="0">
                <a:solidFill>
                  <a:schemeClr val="accent2"/>
                </a:solidFill>
              </a:rPr>
              <a:t>focus on the U.S. first </a:t>
            </a:r>
            <a:r>
              <a:rPr lang="en-US" sz="1600" dirty="0" smtClean="0"/>
              <a:t>with this new member segment. </a:t>
            </a:r>
            <a:endParaRPr lang="en-US" sz="1600" dirty="0"/>
          </a:p>
          <a:p>
            <a:pPr marL="285750" indent="-285750">
              <a:buFont typeface="Arial" panose="020B0604020202020204" pitchFamily="34" charset="0"/>
              <a:buChar char="•"/>
            </a:pPr>
            <a:endParaRPr lang="en-US" sz="1600" dirty="0" smtClean="0">
              <a:solidFill>
                <a:schemeClr val="accent6"/>
              </a:solidFill>
            </a:endParaRPr>
          </a:p>
          <a:p>
            <a:endParaRPr lang="en-US" dirty="0"/>
          </a:p>
        </p:txBody>
      </p:sp>
      <p:sp>
        <p:nvSpPr>
          <p:cNvPr id="3" name="Rectangle 2"/>
          <p:cNvSpPr/>
          <p:nvPr/>
        </p:nvSpPr>
        <p:spPr>
          <a:xfrm>
            <a:off x="365761" y="693345"/>
            <a:ext cx="2286203" cy="353943"/>
          </a:xfrm>
          <a:prstGeom prst="rect">
            <a:avLst/>
          </a:prstGeom>
        </p:spPr>
        <p:txBody>
          <a:bodyPr wrap="none">
            <a:spAutoFit/>
          </a:bodyPr>
          <a:lstStyle/>
          <a:p>
            <a:r>
              <a:rPr lang="en-US" sz="1700" b="1" dirty="0" smtClean="0"/>
              <a:t>Strategic Objectives</a:t>
            </a:r>
            <a:endParaRPr lang="en-US" sz="1700" b="1" dirty="0"/>
          </a:p>
        </p:txBody>
      </p:sp>
    </p:spTree>
    <p:extLst>
      <p:ext uri="{BB962C8B-B14F-4D97-AF65-F5344CB8AC3E}">
        <p14:creationId xmlns:p14="http://schemas.microsoft.com/office/powerpoint/2010/main" val="3982648464"/>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899" y="802468"/>
            <a:ext cx="8246312" cy="304800"/>
          </a:xfrm>
        </p:spPr>
        <p:txBody>
          <a:bodyPr/>
          <a:lstStyle/>
          <a:p>
            <a:r>
              <a:rPr lang="en-US" dirty="0" smtClean="0"/>
              <a:t>Chosen Focus</a:t>
            </a:r>
            <a:endParaRPr lang="en-US" dirty="0"/>
          </a:p>
        </p:txBody>
      </p:sp>
      <p:sp>
        <p:nvSpPr>
          <p:cNvPr id="3" name="Rectangle 2"/>
          <p:cNvSpPr/>
          <p:nvPr/>
        </p:nvSpPr>
        <p:spPr>
          <a:xfrm>
            <a:off x="467834" y="1107268"/>
            <a:ext cx="3615067" cy="369332"/>
          </a:xfrm>
          <a:prstGeom prst="rect">
            <a:avLst/>
          </a:prstGeom>
        </p:spPr>
        <p:txBody>
          <a:bodyPr wrap="square">
            <a:spAutoFit/>
          </a:bodyPr>
          <a:lstStyle/>
          <a:p>
            <a:r>
              <a:rPr lang="en-US" b="1" dirty="0" smtClean="0">
                <a:solidFill>
                  <a:schemeClr val="accent1"/>
                </a:solidFill>
              </a:rPr>
              <a:t>Global Platforms </a:t>
            </a:r>
            <a:endParaRPr lang="en-US" b="1" dirty="0">
              <a:solidFill>
                <a:schemeClr val="accent1"/>
              </a:solidFill>
            </a:endParaRPr>
          </a:p>
        </p:txBody>
      </p:sp>
      <p:grpSp>
        <p:nvGrpSpPr>
          <p:cNvPr id="6" name="Group 15"/>
          <p:cNvGrpSpPr/>
          <p:nvPr/>
        </p:nvGrpSpPr>
        <p:grpSpPr>
          <a:xfrm>
            <a:off x="844401" y="2266508"/>
            <a:ext cx="6477000" cy="3124200"/>
            <a:chOff x="533400" y="3733800"/>
            <a:chExt cx="6477000" cy="3124200"/>
          </a:xfrm>
        </p:grpSpPr>
        <p:grpSp>
          <p:nvGrpSpPr>
            <p:cNvPr id="7" name="Group 12"/>
            <p:cNvGrpSpPr/>
            <p:nvPr/>
          </p:nvGrpSpPr>
          <p:grpSpPr>
            <a:xfrm>
              <a:off x="2286000" y="3810000"/>
              <a:ext cx="4191000" cy="3048000"/>
              <a:chOff x="538425" y="1458275"/>
              <a:chExt cx="6786299" cy="4790125"/>
            </a:xfrm>
          </p:grpSpPr>
          <p:sp>
            <p:nvSpPr>
              <p:cNvPr id="11" name="Freeform 10"/>
              <p:cNvSpPr/>
              <p:nvPr/>
            </p:nvSpPr>
            <p:spPr>
              <a:xfrm rot="16200000">
                <a:off x="1536512" y="460188"/>
                <a:ext cx="4790125" cy="6786299"/>
              </a:xfrm>
              <a:custGeom>
                <a:avLst/>
                <a:gdLst>
                  <a:gd name="connsiteX0" fmla="*/ 21505 w 4419600"/>
                  <a:gd name="connsiteY0" fmla="*/ 824645 h 2895600"/>
                  <a:gd name="connsiteX1" fmla="*/ 1784996 w 4419600"/>
                  <a:gd name="connsiteY1" fmla="*/ 13502 h 2895600"/>
                  <a:gd name="connsiteX2" fmla="*/ 2634607 w 4419600"/>
                  <a:gd name="connsiteY2" fmla="*/ 13502 h 2895600"/>
                  <a:gd name="connsiteX3" fmla="*/ 4398092 w 4419600"/>
                  <a:gd name="connsiteY3" fmla="*/ 824652 h 2895600"/>
                  <a:gd name="connsiteX4" fmla="*/ 2756874 w 4419600"/>
                  <a:gd name="connsiteY4" fmla="*/ 2739812 h 2895600"/>
                  <a:gd name="connsiteX5" fmla="*/ 2209800 w 4419600"/>
                  <a:gd name="connsiteY5" fmla="*/ 2895600 h 2895600"/>
                  <a:gd name="connsiteX6" fmla="*/ 1662726 w 4419600"/>
                  <a:gd name="connsiteY6" fmla="*/ 2739811 h 2895600"/>
                  <a:gd name="connsiteX7" fmla="*/ 21505 w 4419600"/>
                  <a:gd name="connsiteY7" fmla="*/ 824645 h 2895600"/>
                  <a:gd name="connsiteX8" fmla="*/ 144780 w 4419600"/>
                  <a:gd name="connsiteY8" fmla="*/ 723900 h 2895600"/>
                  <a:gd name="connsiteX9" fmla="*/ 2209799 w 4419600"/>
                  <a:gd name="connsiteY9" fmla="*/ 1303022 h 2895600"/>
                  <a:gd name="connsiteX10" fmla="*/ 4274820 w 4419600"/>
                  <a:gd name="connsiteY10" fmla="*/ 723904 h 2895600"/>
                  <a:gd name="connsiteX11" fmla="*/ 2209801 w 4419600"/>
                  <a:gd name="connsiteY11" fmla="*/ 144782 h 2895600"/>
                  <a:gd name="connsiteX12" fmla="*/ 144780 w 4419600"/>
                  <a:gd name="connsiteY12" fmla="*/ 723900 h 2895600"/>
                  <a:gd name="connsiteX0" fmla="*/ 163420 w 4703440"/>
                  <a:gd name="connsiteY0" fmla="*/ 829145 h 6037440"/>
                  <a:gd name="connsiteX1" fmla="*/ 1926911 w 4703440"/>
                  <a:gd name="connsiteY1" fmla="*/ 18002 h 6037440"/>
                  <a:gd name="connsiteX2" fmla="*/ 2776522 w 4703440"/>
                  <a:gd name="connsiteY2" fmla="*/ 18002 h 6037440"/>
                  <a:gd name="connsiteX3" fmla="*/ 4540007 w 4703440"/>
                  <a:gd name="connsiteY3" fmla="*/ 829152 h 6037440"/>
                  <a:gd name="connsiteX4" fmla="*/ 2732715 w 4703440"/>
                  <a:gd name="connsiteY4" fmla="*/ 5948100 h 6037440"/>
                  <a:gd name="connsiteX5" fmla="*/ 2351715 w 4703440"/>
                  <a:gd name="connsiteY5" fmla="*/ 2900100 h 6037440"/>
                  <a:gd name="connsiteX6" fmla="*/ 1804641 w 4703440"/>
                  <a:gd name="connsiteY6" fmla="*/ 2744311 h 6037440"/>
                  <a:gd name="connsiteX7" fmla="*/ 163420 w 4703440"/>
                  <a:gd name="connsiteY7" fmla="*/ 829145 h 6037440"/>
                  <a:gd name="connsiteX8" fmla="*/ 286695 w 4703440"/>
                  <a:gd name="connsiteY8" fmla="*/ 728400 h 6037440"/>
                  <a:gd name="connsiteX9" fmla="*/ 2351714 w 4703440"/>
                  <a:gd name="connsiteY9" fmla="*/ 1307522 h 6037440"/>
                  <a:gd name="connsiteX10" fmla="*/ 4416735 w 4703440"/>
                  <a:gd name="connsiteY10" fmla="*/ 728404 h 6037440"/>
                  <a:gd name="connsiteX11" fmla="*/ 2351716 w 4703440"/>
                  <a:gd name="connsiteY11" fmla="*/ 149282 h 6037440"/>
                  <a:gd name="connsiteX12" fmla="*/ 286695 w 4703440"/>
                  <a:gd name="connsiteY12" fmla="*/ 728400 h 6037440"/>
                  <a:gd name="connsiteX0" fmla="*/ 163420 w 4703440"/>
                  <a:gd name="connsiteY0" fmla="*/ 829145 h 6037440"/>
                  <a:gd name="connsiteX1" fmla="*/ 1926911 w 4703440"/>
                  <a:gd name="connsiteY1" fmla="*/ 18002 h 6037440"/>
                  <a:gd name="connsiteX2" fmla="*/ 2776522 w 4703440"/>
                  <a:gd name="connsiteY2" fmla="*/ 18002 h 6037440"/>
                  <a:gd name="connsiteX3" fmla="*/ 4540007 w 4703440"/>
                  <a:gd name="connsiteY3" fmla="*/ 829152 h 6037440"/>
                  <a:gd name="connsiteX4" fmla="*/ 2732715 w 4703440"/>
                  <a:gd name="connsiteY4" fmla="*/ 5948100 h 6037440"/>
                  <a:gd name="connsiteX5" fmla="*/ 2351715 w 4703440"/>
                  <a:gd name="connsiteY5" fmla="*/ 2900100 h 6037440"/>
                  <a:gd name="connsiteX6" fmla="*/ 1437315 w 4703440"/>
                  <a:gd name="connsiteY6" fmla="*/ 5871900 h 6037440"/>
                  <a:gd name="connsiteX7" fmla="*/ 163420 w 4703440"/>
                  <a:gd name="connsiteY7" fmla="*/ 829145 h 6037440"/>
                  <a:gd name="connsiteX8" fmla="*/ 286695 w 4703440"/>
                  <a:gd name="connsiteY8" fmla="*/ 728400 h 6037440"/>
                  <a:gd name="connsiteX9" fmla="*/ 2351714 w 4703440"/>
                  <a:gd name="connsiteY9" fmla="*/ 1307522 h 6037440"/>
                  <a:gd name="connsiteX10" fmla="*/ 4416735 w 4703440"/>
                  <a:gd name="connsiteY10" fmla="*/ 728404 h 6037440"/>
                  <a:gd name="connsiteX11" fmla="*/ 2351716 w 4703440"/>
                  <a:gd name="connsiteY11" fmla="*/ 149282 h 6037440"/>
                  <a:gd name="connsiteX12" fmla="*/ 286695 w 4703440"/>
                  <a:gd name="connsiteY12" fmla="*/ 728400 h 6037440"/>
                  <a:gd name="connsiteX0" fmla="*/ 163420 w 4703440"/>
                  <a:gd name="connsiteY0" fmla="*/ 829145 h 6951400"/>
                  <a:gd name="connsiteX1" fmla="*/ 1926911 w 4703440"/>
                  <a:gd name="connsiteY1" fmla="*/ 18002 h 6951400"/>
                  <a:gd name="connsiteX2" fmla="*/ 2776522 w 4703440"/>
                  <a:gd name="connsiteY2" fmla="*/ 18002 h 6951400"/>
                  <a:gd name="connsiteX3" fmla="*/ 4540007 w 4703440"/>
                  <a:gd name="connsiteY3" fmla="*/ 829152 h 6951400"/>
                  <a:gd name="connsiteX4" fmla="*/ 2732715 w 4703440"/>
                  <a:gd name="connsiteY4" fmla="*/ 5948100 h 6951400"/>
                  <a:gd name="connsiteX5" fmla="*/ 2123115 w 4703440"/>
                  <a:gd name="connsiteY5" fmla="*/ 6938700 h 6951400"/>
                  <a:gd name="connsiteX6" fmla="*/ 1437315 w 4703440"/>
                  <a:gd name="connsiteY6" fmla="*/ 5871900 h 6951400"/>
                  <a:gd name="connsiteX7" fmla="*/ 163420 w 4703440"/>
                  <a:gd name="connsiteY7" fmla="*/ 829145 h 6951400"/>
                  <a:gd name="connsiteX8" fmla="*/ 286695 w 4703440"/>
                  <a:gd name="connsiteY8" fmla="*/ 728400 h 6951400"/>
                  <a:gd name="connsiteX9" fmla="*/ 2351714 w 4703440"/>
                  <a:gd name="connsiteY9" fmla="*/ 1307522 h 6951400"/>
                  <a:gd name="connsiteX10" fmla="*/ 4416735 w 4703440"/>
                  <a:gd name="connsiteY10" fmla="*/ 728404 h 6951400"/>
                  <a:gd name="connsiteX11" fmla="*/ 2351716 w 4703440"/>
                  <a:gd name="connsiteY11" fmla="*/ 149282 h 6951400"/>
                  <a:gd name="connsiteX12" fmla="*/ 286695 w 4703440"/>
                  <a:gd name="connsiteY12" fmla="*/ 728400 h 6951400"/>
                  <a:gd name="connsiteX0" fmla="*/ 163420 w 4703440"/>
                  <a:gd name="connsiteY0" fmla="*/ 829145 h 6951400"/>
                  <a:gd name="connsiteX1" fmla="*/ 1926911 w 4703440"/>
                  <a:gd name="connsiteY1" fmla="*/ 18002 h 6951400"/>
                  <a:gd name="connsiteX2" fmla="*/ 2776522 w 4703440"/>
                  <a:gd name="connsiteY2" fmla="*/ 18002 h 6951400"/>
                  <a:gd name="connsiteX3" fmla="*/ 4540007 w 4703440"/>
                  <a:gd name="connsiteY3" fmla="*/ 829152 h 6951400"/>
                  <a:gd name="connsiteX4" fmla="*/ 2732715 w 4703440"/>
                  <a:gd name="connsiteY4" fmla="*/ 5948100 h 6951400"/>
                  <a:gd name="connsiteX5" fmla="*/ 2123115 w 4703440"/>
                  <a:gd name="connsiteY5" fmla="*/ 6938700 h 6951400"/>
                  <a:gd name="connsiteX6" fmla="*/ 1437315 w 4703440"/>
                  <a:gd name="connsiteY6" fmla="*/ 5871900 h 6951400"/>
                  <a:gd name="connsiteX7" fmla="*/ 163420 w 4703440"/>
                  <a:gd name="connsiteY7" fmla="*/ 829145 h 6951400"/>
                  <a:gd name="connsiteX8" fmla="*/ 286695 w 4703440"/>
                  <a:gd name="connsiteY8" fmla="*/ 728400 h 6951400"/>
                  <a:gd name="connsiteX9" fmla="*/ 2351714 w 4703440"/>
                  <a:gd name="connsiteY9" fmla="*/ 1307522 h 6951400"/>
                  <a:gd name="connsiteX10" fmla="*/ 4416735 w 4703440"/>
                  <a:gd name="connsiteY10" fmla="*/ 728404 h 6951400"/>
                  <a:gd name="connsiteX11" fmla="*/ 2351716 w 4703440"/>
                  <a:gd name="connsiteY11" fmla="*/ 149282 h 6951400"/>
                  <a:gd name="connsiteX12" fmla="*/ 286695 w 4703440"/>
                  <a:gd name="connsiteY12" fmla="*/ 728400 h 6951400"/>
                  <a:gd name="connsiteX0" fmla="*/ 163420 w 4703440"/>
                  <a:gd name="connsiteY0" fmla="*/ 829145 h 6938700"/>
                  <a:gd name="connsiteX1" fmla="*/ 1926911 w 4703440"/>
                  <a:gd name="connsiteY1" fmla="*/ 18002 h 6938700"/>
                  <a:gd name="connsiteX2" fmla="*/ 2776522 w 4703440"/>
                  <a:gd name="connsiteY2" fmla="*/ 18002 h 6938700"/>
                  <a:gd name="connsiteX3" fmla="*/ 4540007 w 4703440"/>
                  <a:gd name="connsiteY3" fmla="*/ 829152 h 6938700"/>
                  <a:gd name="connsiteX4" fmla="*/ 2732715 w 4703440"/>
                  <a:gd name="connsiteY4" fmla="*/ 5948100 h 6938700"/>
                  <a:gd name="connsiteX5" fmla="*/ 2123115 w 4703440"/>
                  <a:gd name="connsiteY5" fmla="*/ 6938700 h 6938700"/>
                  <a:gd name="connsiteX6" fmla="*/ 1437315 w 4703440"/>
                  <a:gd name="connsiteY6" fmla="*/ 5871900 h 6938700"/>
                  <a:gd name="connsiteX7" fmla="*/ 163420 w 4703440"/>
                  <a:gd name="connsiteY7" fmla="*/ 829145 h 6938700"/>
                  <a:gd name="connsiteX8" fmla="*/ 286695 w 4703440"/>
                  <a:gd name="connsiteY8" fmla="*/ 728400 h 6938700"/>
                  <a:gd name="connsiteX9" fmla="*/ 2351714 w 4703440"/>
                  <a:gd name="connsiteY9" fmla="*/ 1307522 h 6938700"/>
                  <a:gd name="connsiteX10" fmla="*/ 4416735 w 4703440"/>
                  <a:gd name="connsiteY10" fmla="*/ 728404 h 6938700"/>
                  <a:gd name="connsiteX11" fmla="*/ 2351716 w 4703440"/>
                  <a:gd name="connsiteY11" fmla="*/ 149282 h 6938700"/>
                  <a:gd name="connsiteX12" fmla="*/ 286695 w 4703440"/>
                  <a:gd name="connsiteY12" fmla="*/ 728400 h 6938700"/>
                  <a:gd name="connsiteX0" fmla="*/ 163420 w 4703440"/>
                  <a:gd name="connsiteY0" fmla="*/ 829145 h 6938700"/>
                  <a:gd name="connsiteX1" fmla="*/ 1926911 w 4703440"/>
                  <a:gd name="connsiteY1" fmla="*/ 18002 h 6938700"/>
                  <a:gd name="connsiteX2" fmla="*/ 2776522 w 4703440"/>
                  <a:gd name="connsiteY2" fmla="*/ 18002 h 6938700"/>
                  <a:gd name="connsiteX3" fmla="*/ 4540007 w 4703440"/>
                  <a:gd name="connsiteY3" fmla="*/ 829152 h 6938700"/>
                  <a:gd name="connsiteX4" fmla="*/ 2732715 w 4703440"/>
                  <a:gd name="connsiteY4" fmla="*/ 5948100 h 6938700"/>
                  <a:gd name="connsiteX5" fmla="*/ 2123115 w 4703440"/>
                  <a:gd name="connsiteY5" fmla="*/ 6938700 h 6938700"/>
                  <a:gd name="connsiteX6" fmla="*/ 1437315 w 4703440"/>
                  <a:gd name="connsiteY6" fmla="*/ 5871900 h 6938700"/>
                  <a:gd name="connsiteX7" fmla="*/ 163420 w 4703440"/>
                  <a:gd name="connsiteY7" fmla="*/ 829145 h 6938700"/>
                  <a:gd name="connsiteX8" fmla="*/ 286695 w 4703440"/>
                  <a:gd name="connsiteY8" fmla="*/ 728400 h 6938700"/>
                  <a:gd name="connsiteX9" fmla="*/ 2351714 w 4703440"/>
                  <a:gd name="connsiteY9" fmla="*/ 1307522 h 6938700"/>
                  <a:gd name="connsiteX10" fmla="*/ 4416735 w 4703440"/>
                  <a:gd name="connsiteY10" fmla="*/ 728404 h 6938700"/>
                  <a:gd name="connsiteX11" fmla="*/ 2351716 w 4703440"/>
                  <a:gd name="connsiteY11" fmla="*/ 149282 h 6938700"/>
                  <a:gd name="connsiteX12" fmla="*/ 286695 w 4703440"/>
                  <a:gd name="connsiteY12" fmla="*/ 728400 h 6938700"/>
                  <a:gd name="connsiteX0" fmla="*/ 163420 w 4703440"/>
                  <a:gd name="connsiteY0" fmla="*/ 829145 h 6938700"/>
                  <a:gd name="connsiteX1" fmla="*/ 1926911 w 4703440"/>
                  <a:gd name="connsiteY1" fmla="*/ 18002 h 6938700"/>
                  <a:gd name="connsiteX2" fmla="*/ 2776522 w 4703440"/>
                  <a:gd name="connsiteY2" fmla="*/ 18002 h 6938700"/>
                  <a:gd name="connsiteX3" fmla="*/ 4540007 w 4703440"/>
                  <a:gd name="connsiteY3" fmla="*/ 829152 h 6938700"/>
                  <a:gd name="connsiteX4" fmla="*/ 2732715 w 4703440"/>
                  <a:gd name="connsiteY4" fmla="*/ 5948100 h 6938700"/>
                  <a:gd name="connsiteX5" fmla="*/ 2123115 w 4703440"/>
                  <a:gd name="connsiteY5" fmla="*/ 6938700 h 6938700"/>
                  <a:gd name="connsiteX6" fmla="*/ 2126744 w 4703440"/>
                  <a:gd name="connsiteY6" fmla="*/ 6916929 h 6938700"/>
                  <a:gd name="connsiteX7" fmla="*/ 1437315 w 4703440"/>
                  <a:gd name="connsiteY7" fmla="*/ 5871900 h 6938700"/>
                  <a:gd name="connsiteX8" fmla="*/ 163420 w 4703440"/>
                  <a:gd name="connsiteY8" fmla="*/ 829145 h 6938700"/>
                  <a:gd name="connsiteX9" fmla="*/ 286695 w 4703440"/>
                  <a:gd name="connsiteY9" fmla="*/ 728400 h 6938700"/>
                  <a:gd name="connsiteX10" fmla="*/ 2351714 w 4703440"/>
                  <a:gd name="connsiteY10" fmla="*/ 1307522 h 6938700"/>
                  <a:gd name="connsiteX11" fmla="*/ 4416735 w 4703440"/>
                  <a:gd name="connsiteY11" fmla="*/ 728404 h 6938700"/>
                  <a:gd name="connsiteX12" fmla="*/ 2351716 w 4703440"/>
                  <a:gd name="connsiteY12" fmla="*/ 149282 h 6938700"/>
                  <a:gd name="connsiteX13" fmla="*/ 286695 w 4703440"/>
                  <a:gd name="connsiteY13" fmla="*/ 728400 h 6938700"/>
                  <a:gd name="connsiteX0" fmla="*/ 163420 w 4703440"/>
                  <a:gd name="connsiteY0" fmla="*/ 829145 h 6938700"/>
                  <a:gd name="connsiteX1" fmla="*/ 1926911 w 4703440"/>
                  <a:gd name="connsiteY1" fmla="*/ 18002 h 6938700"/>
                  <a:gd name="connsiteX2" fmla="*/ 2776522 w 4703440"/>
                  <a:gd name="connsiteY2" fmla="*/ 18002 h 6938700"/>
                  <a:gd name="connsiteX3" fmla="*/ 4540007 w 4703440"/>
                  <a:gd name="connsiteY3" fmla="*/ 829152 h 6938700"/>
                  <a:gd name="connsiteX4" fmla="*/ 2732715 w 4703440"/>
                  <a:gd name="connsiteY4" fmla="*/ 5948100 h 6938700"/>
                  <a:gd name="connsiteX5" fmla="*/ 2123115 w 4703440"/>
                  <a:gd name="connsiteY5" fmla="*/ 6938700 h 6938700"/>
                  <a:gd name="connsiteX6" fmla="*/ 2732715 w 4703440"/>
                  <a:gd name="connsiteY6" fmla="*/ 6786300 h 6938700"/>
                  <a:gd name="connsiteX7" fmla="*/ 1437315 w 4703440"/>
                  <a:gd name="connsiteY7" fmla="*/ 5871900 h 6938700"/>
                  <a:gd name="connsiteX8" fmla="*/ 163420 w 4703440"/>
                  <a:gd name="connsiteY8" fmla="*/ 829145 h 6938700"/>
                  <a:gd name="connsiteX9" fmla="*/ 286695 w 4703440"/>
                  <a:gd name="connsiteY9" fmla="*/ 728400 h 6938700"/>
                  <a:gd name="connsiteX10" fmla="*/ 2351714 w 4703440"/>
                  <a:gd name="connsiteY10" fmla="*/ 1307522 h 6938700"/>
                  <a:gd name="connsiteX11" fmla="*/ 4416735 w 4703440"/>
                  <a:gd name="connsiteY11" fmla="*/ 728404 h 6938700"/>
                  <a:gd name="connsiteX12" fmla="*/ 2351716 w 4703440"/>
                  <a:gd name="connsiteY12" fmla="*/ 149282 h 6938700"/>
                  <a:gd name="connsiteX13" fmla="*/ 286695 w 4703440"/>
                  <a:gd name="connsiteY13" fmla="*/ 728400 h 6938700"/>
                  <a:gd name="connsiteX0" fmla="*/ 163420 w 4703440"/>
                  <a:gd name="connsiteY0" fmla="*/ 829145 h 7548300"/>
                  <a:gd name="connsiteX1" fmla="*/ 1926911 w 4703440"/>
                  <a:gd name="connsiteY1" fmla="*/ 18002 h 7548300"/>
                  <a:gd name="connsiteX2" fmla="*/ 2776522 w 4703440"/>
                  <a:gd name="connsiteY2" fmla="*/ 18002 h 7548300"/>
                  <a:gd name="connsiteX3" fmla="*/ 4540007 w 4703440"/>
                  <a:gd name="connsiteY3" fmla="*/ 829152 h 7548300"/>
                  <a:gd name="connsiteX4" fmla="*/ 2732715 w 4703440"/>
                  <a:gd name="connsiteY4" fmla="*/ 5948100 h 7548300"/>
                  <a:gd name="connsiteX5" fmla="*/ 2123115 w 4703440"/>
                  <a:gd name="connsiteY5" fmla="*/ 6938700 h 7548300"/>
                  <a:gd name="connsiteX6" fmla="*/ 1437315 w 4703440"/>
                  <a:gd name="connsiteY6" fmla="*/ 7548300 h 7548300"/>
                  <a:gd name="connsiteX7" fmla="*/ 1437315 w 4703440"/>
                  <a:gd name="connsiteY7" fmla="*/ 5871900 h 7548300"/>
                  <a:gd name="connsiteX8" fmla="*/ 163420 w 4703440"/>
                  <a:gd name="connsiteY8" fmla="*/ 829145 h 7548300"/>
                  <a:gd name="connsiteX9" fmla="*/ 286695 w 4703440"/>
                  <a:gd name="connsiteY9" fmla="*/ 728400 h 7548300"/>
                  <a:gd name="connsiteX10" fmla="*/ 2351714 w 4703440"/>
                  <a:gd name="connsiteY10" fmla="*/ 1307522 h 7548300"/>
                  <a:gd name="connsiteX11" fmla="*/ 4416735 w 4703440"/>
                  <a:gd name="connsiteY11" fmla="*/ 728404 h 7548300"/>
                  <a:gd name="connsiteX12" fmla="*/ 2351716 w 4703440"/>
                  <a:gd name="connsiteY12" fmla="*/ 149282 h 7548300"/>
                  <a:gd name="connsiteX13" fmla="*/ 286695 w 4703440"/>
                  <a:gd name="connsiteY13" fmla="*/ 728400 h 7548300"/>
                  <a:gd name="connsiteX0" fmla="*/ 163420 w 4703440"/>
                  <a:gd name="connsiteY0" fmla="*/ 829145 h 7548300"/>
                  <a:gd name="connsiteX1" fmla="*/ 1926911 w 4703440"/>
                  <a:gd name="connsiteY1" fmla="*/ 18002 h 7548300"/>
                  <a:gd name="connsiteX2" fmla="*/ 2776522 w 4703440"/>
                  <a:gd name="connsiteY2" fmla="*/ 18002 h 7548300"/>
                  <a:gd name="connsiteX3" fmla="*/ 4540007 w 4703440"/>
                  <a:gd name="connsiteY3" fmla="*/ 829152 h 7548300"/>
                  <a:gd name="connsiteX4" fmla="*/ 2732715 w 4703440"/>
                  <a:gd name="connsiteY4" fmla="*/ 5948100 h 7548300"/>
                  <a:gd name="connsiteX5" fmla="*/ 2732715 w 4703440"/>
                  <a:gd name="connsiteY5" fmla="*/ 7548300 h 7548300"/>
                  <a:gd name="connsiteX6" fmla="*/ 1437315 w 4703440"/>
                  <a:gd name="connsiteY6" fmla="*/ 7548300 h 7548300"/>
                  <a:gd name="connsiteX7" fmla="*/ 1437315 w 4703440"/>
                  <a:gd name="connsiteY7" fmla="*/ 5871900 h 7548300"/>
                  <a:gd name="connsiteX8" fmla="*/ 163420 w 4703440"/>
                  <a:gd name="connsiteY8" fmla="*/ 829145 h 7548300"/>
                  <a:gd name="connsiteX9" fmla="*/ 286695 w 4703440"/>
                  <a:gd name="connsiteY9" fmla="*/ 728400 h 7548300"/>
                  <a:gd name="connsiteX10" fmla="*/ 2351714 w 4703440"/>
                  <a:gd name="connsiteY10" fmla="*/ 1307522 h 7548300"/>
                  <a:gd name="connsiteX11" fmla="*/ 4416735 w 4703440"/>
                  <a:gd name="connsiteY11" fmla="*/ 728404 h 7548300"/>
                  <a:gd name="connsiteX12" fmla="*/ 2351716 w 4703440"/>
                  <a:gd name="connsiteY12" fmla="*/ 149282 h 7548300"/>
                  <a:gd name="connsiteX13" fmla="*/ 286695 w 4703440"/>
                  <a:gd name="connsiteY13" fmla="*/ 728400 h 7548300"/>
                  <a:gd name="connsiteX0" fmla="*/ 163420 w 4703440"/>
                  <a:gd name="connsiteY0" fmla="*/ 829145 h 7548300"/>
                  <a:gd name="connsiteX1" fmla="*/ 1926911 w 4703440"/>
                  <a:gd name="connsiteY1" fmla="*/ 18002 h 7548300"/>
                  <a:gd name="connsiteX2" fmla="*/ 2776522 w 4703440"/>
                  <a:gd name="connsiteY2" fmla="*/ 18002 h 7548300"/>
                  <a:gd name="connsiteX3" fmla="*/ 4540007 w 4703440"/>
                  <a:gd name="connsiteY3" fmla="*/ 829152 h 7548300"/>
                  <a:gd name="connsiteX4" fmla="*/ 3113715 w 4703440"/>
                  <a:gd name="connsiteY4" fmla="*/ 4881300 h 7548300"/>
                  <a:gd name="connsiteX5" fmla="*/ 2732715 w 4703440"/>
                  <a:gd name="connsiteY5" fmla="*/ 7548300 h 7548300"/>
                  <a:gd name="connsiteX6" fmla="*/ 1437315 w 4703440"/>
                  <a:gd name="connsiteY6" fmla="*/ 7548300 h 7548300"/>
                  <a:gd name="connsiteX7" fmla="*/ 1437315 w 4703440"/>
                  <a:gd name="connsiteY7" fmla="*/ 5871900 h 7548300"/>
                  <a:gd name="connsiteX8" fmla="*/ 163420 w 4703440"/>
                  <a:gd name="connsiteY8" fmla="*/ 829145 h 7548300"/>
                  <a:gd name="connsiteX9" fmla="*/ 286695 w 4703440"/>
                  <a:gd name="connsiteY9" fmla="*/ 728400 h 7548300"/>
                  <a:gd name="connsiteX10" fmla="*/ 2351714 w 4703440"/>
                  <a:gd name="connsiteY10" fmla="*/ 1307522 h 7548300"/>
                  <a:gd name="connsiteX11" fmla="*/ 4416735 w 4703440"/>
                  <a:gd name="connsiteY11" fmla="*/ 728404 h 7548300"/>
                  <a:gd name="connsiteX12" fmla="*/ 2351716 w 4703440"/>
                  <a:gd name="connsiteY12" fmla="*/ 149282 h 7548300"/>
                  <a:gd name="connsiteX13" fmla="*/ 286695 w 4703440"/>
                  <a:gd name="connsiteY13" fmla="*/ 728400 h 7548300"/>
                  <a:gd name="connsiteX0" fmla="*/ 163420 w 4703440"/>
                  <a:gd name="connsiteY0" fmla="*/ 829145 h 7548300"/>
                  <a:gd name="connsiteX1" fmla="*/ 1926911 w 4703440"/>
                  <a:gd name="connsiteY1" fmla="*/ 18002 h 7548300"/>
                  <a:gd name="connsiteX2" fmla="*/ 2776522 w 4703440"/>
                  <a:gd name="connsiteY2" fmla="*/ 18002 h 7548300"/>
                  <a:gd name="connsiteX3" fmla="*/ 4540007 w 4703440"/>
                  <a:gd name="connsiteY3" fmla="*/ 829152 h 7548300"/>
                  <a:gd name="connsiteX4" fmla="*/ 3113715 w 4703440"/>
                  <a:gd name="connsiteY4" fmla="*/ 4881300 h 7548300"/>
                  <a:gd name="connsiteX5" fmla="*/ 3113715 w 4703440"/>
                  <a:gd name="connsiteY5" fmla="*/ 6633900 h 7548300"/>
                  <a:gd name="connsiteX6" fmla="*/ 1437315 w 4703440"/>
                  <a:gd name="connsiteY6" fmla="*/ 7548300 h 7548300"/>
                  <a:gd name="connsiteX7" fmla="*/ 1437315 w 4703440"/>
                  <a:gd name="connsiteY7" fmla="*/ 5871900 h 7548300"/>
                  <a:gd name="connsiteX8" fmla="*/ 163420 w 4703440"/>
                  <a:gd name="connsiteY8" fmla="*/ 829145 h 7548300"/>
                  <a:gd name="connsiteX9" fmla="*/ 286695 w 4703440"/>
                  <a:gd name="connsiteY9" fmla="*/ 728400 h 7548300"/>
                  <a:gd name="connsiteX10" fmla="*/ 2351714 w 4703440"/>
                  <a:gd name="connsiteY10" fmla="*/ 1307522 h 7548300"/>
                  <a:gd name="connsiteX11" fmla="*/ 4416735 w 4703440"/>
                  <a:gd name="connsiteY11" fmla="*/ 728404 h 7548300"/>
                  <a:gd name="connsiteX12" fmla="*/ 2351716 w 4703440"/>
                  <a:gd name="connsiteY12" fmla="*/ 149282 h 7548300"/>
                  <a:gd name="connsiteX13" fmla="*/ 286695 w 4703440"/>
                  <a:gd name="connsiteY13" fmla="*/ 728400 h 7548300"/>
                  <a:gd name="connsiteX0" fmla="*/ 163420 w 4703440"/>
                  <a:gd name="connsiteY0" fmla="*/ 829145 h 7548300"/>
                  <a:gd name="connsiteX1" fmla="*/ 1926911 w 4703440"/>
                  <a:gd name="connsiteY1" fmla="*/ 18002 h 7548300"/>
                  <a:gd name="connsiteX2" fmla="*/ 2776522 w 4703440"/>
                  <a:gd name="connsiteY2" fmla="*/ 18002 h 7548300"/>
                  <a:gd name="connsiteX3" fmla="*/ 4540007 w 4703440"/>
                  <a:gd name="connsiteY3" fmla="*/ 829152 h 7548300"/>
                  <a:gd name="connsiteX4" fmla="*/ 3113715 w 4703440"/>
                  <a:gd name="connsiteY4" fmla="*/ 4881300 h 7548300"/>
                  <a:gd name="connsiteX5" fmla="*/ 3113715 w 4703440"/>
                  <a:gd name="connsiteY5" fmla="*/ 6633900 h 7548300"/>
                  <a:gd name="connsiteX6" fmla="*/ 1437315 w 4703440"/>
                  <a:gd name="connsiteY6" fmla="*/ 7548300 h 7548300"/>
                  <a:gd name="connsiteX7" fmla="*/ 1589715 w 4703440"/>
                  <a:gd name="connsiteY7" fmla="*/ 4881300 h 7548300"/>
                  <a:gd name="connsiteX8" fmla="*/ 163420 w 4703440"/>
                  <a:gd name="connsiteY8" fmla="*/ 829145 h 7548300"/>
                  <a:gd name="connsiteX9" fmla="*/ 286695 w 4703440"/>
                  <a:gd name="connsiteY9" fmla="*/ 728400 h 7548300"/>
                  <a:gd name="connsiteX10" fmla="*/ 2351714 w 4703440"/>
                  <a:gd name="connsiteY10" fmla="*/ 1307522 h 7548300"/>
                  <a:gd name="connsiteX11" fmla="*/ 4416735 w 4703440"/>
                  <a:gd name="connsiteY11" fmla="*/ 728404 h 7548300"/>
                  <a:gd name="connsiteX12" fmla="*/ 2351716 w 4703440"/>
                  <a:gd name="connsiteY12" fmla="*/ 149282 h 7548300"/>
                  <a:gd name="connsiteX13" fmla="*/ 286695 w 4703440"/>
                  <a:gd name="connsiteY13" fmla="*/ 728400 h 7548300"/>
                  <a:gd name="connsiteX0" fmla="*/ 163420 w 4703440"/>
                  <a:gd name="connsiteY0" fmla="*/ 829145 h 6710100"/>
                  <a:gd name="connsiteX1" fmla="*/ 1926911 w 4703440"/>
                  <a:gd name="connsiteY1" fmla="*/ 18002 h 6710100"/>
                  <a:gd name="connsiteX2" fmla="*/ 2776522 w 4703440"/>
                  <a:gd name="connsiteY2" fmla="*/ 18002 h 6710100"/>
                  <a:gd name="connsiteX3" fmla="*/ 4540007 w 4703440"/>
                  <a:gd name="connsiteY3" fmla="*/ 829152 h 6710100"/>
                  <a:gd name="connsiteX4" fmla="*/ 3113715 w 4703440"/>
                  <a:gd name="connsiteY4" fmla="*/ 4881300 h 6710100"/>
                  <a:gd name="connsiteX5" fmla="*/ 3113715 w 4703440"/>
                  <a:gd name="connsiteY5" fmla="*/ 6633900 h 6710100"/>
                  <a:gd name="connsiteX6" fmla="*/ 1665915 w 4703440"/>
                  <a:gd name="connsiteY6" fmla="*/ 6710100 h 6710100"/>
                  <a:gd name="connsiteX7" fmla="*/ 1589715 w 4703440"/>
                  <a:gd name="connsiteY7" fmla="*/ 4881300 h 6710100"/>
                  <a:gd name="connsiteX8" fmla="*/ 163420 w 4703440"/>
                  <a:gd name="connsiteY8" fmla="*/ 829145 h 6710100"/>
                  <a:gd name="connsiteX9" fmla="*/ 286695 w 4703440"/>
                  <a:gd name="connsiteY9" fmla="*/ 728400 h 6710100"/>
                  <a:gd name="connsiteX10" fmla="*/ 2351714 w 4703440"/>
                  <a:gd name="connsiteY10" fmla="*/ 1307522 h 6710100"/>
                  <a:gd name="connsiteX11" fmla="*/ 4416735 w 4703440"/>
                  <a:gd name="connsiteY11" fmla="*/ 728404 h 6710100"/>
                  <a:gd name="connsiteX12" fmla="*/ 2351716 w 4703440"/>
                  <a:gd name="connsiteY12" fmla="*/ 149282 h 6710100"/>
                  <a:gd name="connsiteX13" fmla="*/ 286695 w 4703440"/>
                  <a:gd name="connsiteY13" fmla="*/ 728400 h 6710100"/>
                  <a:gd name="connsiteX0" fmla="*/ 163420 w 4703440"/>
                  <a:gd name="connsiteY0" fmla="*/ 829145 h 6710100"/>
                  <a:gd name="connsiteX1" fmla="*/ 1926911 w 4703440"/>
                  <a:gd name="connsiteY1" fmla="*/ 18002 h 6710100"/>
                  <a:gd name="connsiteX2" fmla="*/ 2776522 w 4703440"/>
                  <a:gd name="connsiteY2" fmla="*/ 18002 h 6710100"/>
                  <a:gd name="connsiteX3" fmla="*/ 4540007 w 4703440"/>
                  <a:gd name="connsiteY3" fmla="*/ 829152 h 6710100"/>
                  <a:gd name="connsiteX4" fmla="*/ 3113715 w 4703440"/>
                  <a:gd name="connsiteY4" fmla="*/ 4881300 h 6710100"/>
                  <a:gd name="connsiteX5" fmla="*/ 3113715 w 4703440"/>
                  <a:gd name="connsiteY5" fmla="*/ 6633900 h 6710100"/>
                  <a:gd name="connsiteX6" fmla="*/ 1589715 w 4703440"/>
                  <a:gd name="connsiteY6" fmla="*/ 6710100 h 6710100"/>
                  <a:gd name="connsiteX7" fmla="*/ 1589715 w 4703440"/>
                  <a:gd name="connsiteY7" fmla="*/ 4881300 h 6710100"/>
                  <a:gd name="connsiteX8" fmla="*/ 163420 w 4703440"/>
                  <a:gd name="connsiteY8" fmla="*/ 829145 h 6710100"/>
                  <a:gd name="connsiteX9" fmla="*/ 286695 w 4703440"/>
                  <a:gd name="connsiteY9" fmla="*/ 728400 h 6710100"/>
                  <a:gd name="connsiteX10" fmla="*/ 2351714 w 4703440"/>
                  <a:gd name="connsiteY10" fmla="*/ 1307522 h 6710100"/>
                  <a:gd name="connsiteX11" fmla="*/ 4416735 w 4703440"/>
                  <a:gd name="connsiteY11" fmla="*/ 728404 h 6710100"/>
                  <a:gd name="connsiteX12" fmla="*/ 2351716 w 4703440"/>
                  <a:gd name="connsiteY12" fmla="*/ 149282 h 6710100"/>
                  <a:gd name="connsiteX13" fmla="*/ 286695 w 4703440"/>
                  <a:gd name="connsiteY13" fmla="*/ 728400 h 6710100"/>
                  <a:gd name="connsiteX0" fmla="*/ 163420 w 4703440"/>
                  <a:gd name="connsiteY0" fmla="*/ 829145 h 6710100"/>
                  <a:gd name="connsiteX1" fmla="*/ 1926911 w 4703440"/>
                  <a:gd name="connsiteY1" fmla="*/ 18002 h 6710100"/>
                  <a:gd name="connsiteX2" fmla="*/ 2776522 w 4703440"/>
                  <a:gd name="connsiteY2" fmla="*/ 18002 h 6710100"/>
                  <a:gd name="connsiteX3" fmla="*/ 4540007 w 4703440"/>
                  <a:gd name="connsiteY3" fmla="*/ 829152 h 6710100"/>
                  <a:gd name="connsiteX4" fmla="*/ 3113715 w 4703440"/>
                  <a:gd name="connsiteY4" fmla="*/ 4881300 h 6710100"/>
                  <a:gd name="connsiteX5" fmla="*/ 3113715 w 4703440"/>
                  <a:gd name="connsiteY5" fmla="*/ 6710100 h 6710100"/>
                  <a:gd name="connsiteX6" fmla="*/ 1589715 w 4703440"/>
                  <a:gd name="connsiteY6" fmla="*/ 6710100 h 6710100"/>
                  <a:gd name="connsiteX7" fmla="*/ 1589715 w 4703440"/>
                  <a:gd name="connsiteY7" fmla="*/ 4881300 h 6710100"/>
                  <a:gd name="connsiteX8" fmla="*/ 163420 w 4703440"/>
                  <a:gd name="connsiteY8" fmla="*/ 829145 h 6710100"/>
                  <a:gd name="connsiteX9" fmla="*/ 286695 w 4703440"/>
                  <a:gd name="connsiteY9" fmla="*/ 728400 h 6710100"/>
                  <a:gd name="connsiteX10" fmla="*/ 2351714 w 4703440"/>
                  <a:gd name="connsiteY10" fmla="*/ 1307522 h 6710100"/>
                  <a:gd name="connsiteX11" fmla="*/ 4416735 w 4703440"/>
                  <a:gd name="connsiteY11" fmla="*/ 728404 h 6710100"/>
                  <a:gd name="connsiteX12" fmla="*/ 2351716 w 4703440"/>
                  <a:gd name="connsiteY12" fmla="*/ 149282 h 6710100"/>
                  <a:gd name="connsiteX13" fmla="*/ 286695 w 4703440"/>
                  <a:gd name="connsiteY13" fmla="*/ 728400 h 6710100"/>
                  <a:gd name="connsiteX0" fmla="*/ 163420 w 4703440"/>
                  <a:gd name="connsiteY0" fmla="*/ 829145 h 6710100"/>
                  <a:gd name="connsiteX1" fmla="*/ 1926911 w 4703440"/>
                  <a:gd name="connsiteY1" fmla="*/ 18002 h 6710100"/>
                  <a:gd name="connsiteX2" fmla="*/ 2776522 w 4703440"/>
                  <a:gd name="connsiteY2" fmla="*/ 18002 h 6710100"/>
                  <a:gd name="connsiteX3" fmla="*/ 4540007 w 4703440"/>
                  <a:gd name="connsiteY3" fmla="*/ 829152 h 6710100"/>
                  <a:gd name="connsiteX4" fmla="*/ 3570915 w 4703440"/>
                  <a:gd name="connsiteY4" fmla="*/ 4925811 h 6710100"/>
                  <a:gd name="connsiteX5" fmla="*/ 3113715 w 4703440"/>
                  <a:gd name="connsiteY5" fmla="*/ 6710100 h 6710100"/>
                  <a:gd name="connsiteX6" fmla="*/ 1589715 w 4703440"/>
                  <a:gd name="connsiteY6" fmla="*/ 6710100 h 6710100"/>
                  <a:gd name="connsiteX7" fmla="*/ 1589715 w 4703440"/>
                  <a:gd name="connsiteY7" fmla="*/ 4881300 h 6710100"/>
                  <a:gd name="connsiteX8" fmla="*/ 163420 w 4703440"/>
                  <a:gd name="connsiteY8" fmla="*/ 829145 h 6710100"/>
                  <a:gd name="connsiteX9" fmla="*/ 286695 w 4703440"/>
                  <a:gd name="connsiteY9" fmla="*/ 728400 h 6710100"/>
                  <a:gd name="connsiteX10" fmla="*/ 2351714 w 4703440"/>
                  <a:gd name="connsiteY10" fmla="*/ 1307522 h 6710100"/>
                  <a:gd name="connsiteX11" fmla="*/ 4416735 w 4703440"/>
                  <a:gd name="connsiteY11" fmla="*/ 728404 h 6710100"/>
                  <a:gd name="connsiteX12" fmla="*/ 2351716 w 4703440"/>
                  <a:gd name="connsiteY12" fmla="*/ 149282 h 6710100"/>
                  <a:gd name="connsiteX13" fmla="*/ 286695 w 4703440"/>
                  <a:gd name="connsiteY13" fmla="*/ 728400 h 6710100"/>
                  <a:gd name="connsiteX0" fmla="*/ 163420 w 4703440"/>
                  <a:gd name="connsiteY0" fmla="*/ 829145 h 6710100"/>
                  <a:gd name="connsiteX1" fmla="*/ 1926911 w 4703440"/>
                  <a:gd name="connsiteY1" fmla="*/ 18002 h 6710100"/>
                  <a:gd name="connsiteX2" fmla="*/ 2776522 w 4703440"/>
                  <a:gd name="connsiteY2" fmla="*/ 18002 h 6710100"/>
                  <a:gd name="connsiteX3" fmla="*/ 4540007 w 4703440"/>
                  <a:gd name="connsiteY3" fmla="*/ 829152 h 6710100"/>
                  <a:gd name="connsiteX4" fmla="*/ 3570915 w 4703440"/>
                  <a:gd name="connsiteY4" fmla="*/ 4925811 h 6710100"/>
                  <a:gd name="connsiteX5" fmla="*/ 3113715 w 4703440"/>
                  <a:gd name="connsiteY5" fmla="*/ 6710100 h 6710100"/>
                  <a:gd name="connsiteX6" fmla="*/ 1589715 w 4703440"/>
                  <a:gd name="connsiteY6" fmla="*/ 6710100 h 6710100"/>
                  <a:gd name="connsiteX7" fmla="*/ 1056315 w 4703440"/>
                  <a:gd name="connsiteY7" fmla="*/ 4864284 h 6710100"/>
                  <a:gd name="connsiteX8" fmla="*/ 163420 w 4703440"/>
                  <a:gd name="connsiteY8" fmla="*/ 829145 h 6710100"/>
                  <a:gd name="connsiteX9" fmla="*/ 286695 w 4703440"/>
                  <a:gd name="connsiteY9" fmla="*/ 728400 h 6710100"/>
                  <a:gd name="connsiteX10" fmla="*/ 2351714 w 4703440"/>
                  <a:gd name="connsiteY10" fmla="*/ 1307522 h 6710100"/>
                  <a:gd name="connsiteX11" fmla="*/ 4416735 w 4703440"/>
                  <a:gd name="connsiteY11" fmla="*/ 728404 h 6710100"/>
                  <a:gd name="connsiteX12" fmla="*/ 2351716 w 4703440"/>
                  <a:gd name="connsiteY12" fmla="*/ 149282 h 6710100"/>
                  <a:gd name="connsiteX13" fmla="*/ 286695 w 4703440"/>
                  <a:gd name="connsiteY13" fmla="*/ 728400 h 6710100"/>
                  <a:gd name="connsiteX0" fmla="*/ 163420 w 4703440"/>
                  <a:gd name="connsiteY0" fmla="*/ 829145 h 6771627"/>
                  <a:gd name="connsiteX1" fmla="*/ 1926911 w 4703440"/>
                  <a:gd name="connsiteY1" fmla="*/ 18002 h 6771627"/>
                  <a:gd name="connsiteX2" fmla="*/ 2776522 w 4703440"/>
                  <a:gd name="connsiteY2" fmla="*/ 18002 h 6771627"/>
                  <a:gd name="connsiteX3" fmla="*/ 4540007 w 4703440"/>
                  <a:gd name="connsiteY3" fmla="*/ 829152 h 6771627"/>
                  <a:gd name="connsiteX4" fmla="*/ 3570915 w 4703440"/>
                  <a:gd name="connsiteY4" fmla="*/ 4925811 h 6771627"/>
                  <a:gd name="connsiteX5" fmla="*/ 3570915 w 4703440"/>
                  <a:gd name="connsiteY5" fmla="*/ 6771627 h 6771627"/>
                  <a:gd name="connsiteX6" fmla="*/ 1589715 w 4703440"/>
                  <a:gd name="connsiteY6" fmla="*/ 6710100 h 6771627"/>
                  <a:gd name="connsiteX7" fmla="*/ 1056315 w 4703440"/>
                  <a:gd name="connsiteY7" fmla="*/ 4864284 h 6771627"/>
                  <a:gd name="connsiteX8" fmla="*/ 163420 w 4703440"/>
                  <a:gd name="connsiteY8" fmla="*/ 829145 h 6771627"/>
                  <a:gd name="connsiteX9" fmla="*/ 286695 w 4703440"/>
                  <a:gd name="connsiteY9" fmla="*/ 728400 h 6771627"/>
                  <a:gd name="connsiteX10" fmla="*/ 2351714 w 4703440"/>
                  <a:gd name="connsiteY10" fmla="*/ 1307522 h 6771627"/>
                  <a:gd name="connsiteX11" fmla="*/ 4416735 w 4703440"/>
                  <a:gd name="connsiteY11" fmla="*/ 728404 h 6771627"/>
                  <a:gd name="connsiteX12" fmla="*/ 2351716 w 4703440"/>
                  <a:gd name="connsiteY12" fmla="*/ 149282 h 6771627"/>
                  <a:gd name="connsiteX13" fmla="*/ 286695 w 4703440"/>
                  <a:gd name="connsiteY13" fmla="*/ 728400 h 6771627"/>
                  <a:gd name="connsiteX0" fmla="*/ 163420 w 4703440"/>
                  <a:gd name="connsiteY0" fmla="*/ 829145 h 6771627"/>
                  <a:gd name="connsiteX1" fmla="*/ 1926911 w 4703440"/>
                  <a:gd name="connsiteY1" fmla="*/ 18002 h 6771627"/>
                  <a:gd name="connsiteX2" fmla="*/ 2776522 w 4703440"/>
                  <a:gd name="connsiteY2" fmla="*/ 18002 h 6771627"/>
                  <a:gd name="connsiteX3" fmla="*/ 4540007 w 4703440"/>
                  <a:gd name="connsiteY3" fmla="*/ 829152 h 6771627"/>
                  <a:gd name="connsiteX4" fmla="*/ 3570915 w 4703440"/>
                  <a:gd name="connsiteY4" fmla="*/ 4925811 h 6771627"/>
                  <a:gd name="connsiteX5" fmla="*/ 3570915 w 4703440"/>
                  <a:gd name="connsiteY5" fmla="*/ 6771627 h 6771627"/>
                  <a:gd name="connsiteX6" fmla="*/ 1056315 w 4703440"/>
                  <a:gd name="connsiteY6" fmla="*/ 6710100 h 6771627"/>
                  <a:gd name="connsiteX7" fmla="*/ 1056315 w 4703440"/>
                  <a:gd name="connsiteY7" fmla="*/ 4864284 h 6771627"/>
                  <a:gd name="connsiteX8" fmla="*/ 163420 w 4703440"/>
                  <a:gd name="connsiteY8" fmla="*/ 829145 h 6771627"/>
                  <a:gd name="connsiteX9" fmla="*/ 286695 w 4703440"/>
                  <a:gd name="connsiteY9" fmla="*/ 728400 h 6771627"/>
                  <a:gd name="connsiteX10" fmla="*/ 2351714 w 4703440"/>
                  <a:gd name="connsiteY10" fmla="*/ 1307522 h 6771627"/>
                  <a:gd name="connsiteX11" fmla="*/ 4416735 w 4703440"/>
                  <a:gd name="connsiteY11" fmla="*/ 728404 h 6771627"/>
                  <a:gd name="connsiteX12" fmla="*/ 2351716 w 4703440"/>
                  <a:gd name="connsiteY12" fmla="*/ 149282 h 6771627"/>
                  <a:gd name="connsiteX13" fmla="*/ 286695 w 4703440"/>
                  <a:gd name="connsiteY13" fmla="*/ 728400 h 6771627"/>
                  <a:gd name="connsiteX0" fmla="*/ 163420 w 4703440"/>
                  <a:gd name="connsiteY0" fmla="*/ 829145 h 6771627"/>
                  <a:gd name="connsiteX1" fmla="*/ 1926911 w 4703440"/>
                  <a:gd name="connsiteY1" fmla="*/ 18002 h 6771627"/>
                  <a:gd name="connsiteX2" fmla="*/ 2776522 w 4703440"/>
                  <a:gd name="connsiteY2" fmla="*/ 18002 h 6771627"/>
                  <a:gd name="connsiteX3" fmla="*/ 4540007 w 4703440"/>
                  <a:gd name="connsiteY3" fmla="*/ 829152 h 6771627"/>
                  <a:gd name="connsiteX4" fmla="*/ 3570915 w 4703440"/>
                  <a:gd name="connsiteY4" fmla="*/ 4925811 h 6771627"/>
                  <a:gd name="connsiteX5" fmla="*/ 3570915 w 4703440"/>
                  <a:gd name="connsiteY5" fmla="*/ 6771627 h 6771627"/>
                  <a:gd name="connsiteX6" fmla="*/ 1056315 w 4703440"/>
                  <a:gd name="connsiteY6" fmla="*/ 6771627 h 6771627"/>
                  <a:gd name="connsiteX7" fmla="*/ 1056315 w 4703440"/>
                  <a:gd name="connsiteY7" fmla="*/ 4864284 h 6771627"/>
                  <a:gd name="connsiteX8" fmla="*/ 163420 w 4703440"/>
                  <a:gd name="connsiteY8" fmla="*/ 829145 h 6771627"/>
                  <a:gd name="connsiteX9" fmla="*/ 286695 w 4703440"/>
                  <a:gd name="connsiteY9" fmla="*/ 728400 h 6771627"/>
                  <a:gd name="connsiteX10" fmla="*/ 2351714 w 4703440"/>
                  <a:gd name="connsiteY10" fmla="*/ 1307522 h 6771627"/>
                  <a:gd name="connsiteX11" fmla="*/ 4416735 w 4703440"/>
                  <a:gd name="connsiteY11" fmla="*/ 728404 h 6771627"/>
                  <a:gd name="connsiteX12" fmla="*/ 2351716 w 4703440"/>
                  <a:gd name="connsiteY12" fmla="*/ 149282 h 6771627"/>
                  <a:gd name="connsiteX13" fmla="*/ 286695 w 4703440"/>
                  <a:gd name="connsiteY13" fmla="*/ 728400 h 677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03440" h="6771627">
                    <a:moveTo>
                      <a:pt x="163420" y="829145"/>
                    </a:moveTo>
                    <a:cubicBezTo>
                      <a:pt x="0" y="448220"/>
                      <a:pt x="774563" y="91949"/>
                      <a:pt x="1926911" y="18002"/>
                    </a:cubicBezTo>
                    <a:cubicBezTo>
                      <a:pt x="2207449" y="0"/>
                      <a:pt x="2495984" y="0"/>
                      <a:pt x="2776522" y="18002"/>
                    </a:cubicBezTo>
                    <a:cubicBezTo>
                      <a:pt x="3928877" y="91950"/>
                      <a:pt x="4703440" y="448226"/>
                      <a:pt x="4540007" y="829152"/>
                    </a:cubicBezTo>
                    <a:lnTo>
                      <a:pt x="3570915" y="4925811"/>
                    </a:lnTo>
                    <a:lnTo>
                      <a:pt x="3570915" y="6771627"/>
                    </a:lnTo>
                    <a:lnTo>
                      <a:pt x="1056315" y="6771627"/>
                    </a:lnTo>
                    <a:lnTo>
                      <a:pt x="1056315" y="4864284"/>
                    </a:lnTo>
                    <a:lnTo>
                      <a:pt x="163420" y="829145"/>
                    </a:lnTo>
                    <a:close/>
                    <a:moveTo>
                      <a:pt x="286695" y="728400"/>
                    </a:moveTo>
                    <a:cubicBezTo>
                      <a:pt x="286690" y="1048240"/>
                      <a:pt x="1211232" y="1307522"/>
                      <a:pt x="2351714" y="1307522"/>
                    </a:cubicBezTo>
                    <a:cubicBezTo>
                      <a:pt x="3492190" y="1307522"/>
                      <a:pt x="4416730" y="1048243"/>
                      <a:pt x="4416735" y="728404"/>
                    </a:cubicBezTo>
                    <a:cubicBezTo>
                      <a:pt x="4416740" y="408564"/>
                      <a:pt x="3492198" y="149282"/>
                      <a:pt x="2351716" y="149282"/>
                    </a:cubicBezTo>
                    <a:cubicBezTo>
                      <a:pt x="1211240" y="149282"/>
                      <a:pt x="286700" y="408561"/>
                      <a:pt x="286695" y="728400"/>
                    </a:cubicBezTo>
                    <a:close/>
                  </a:path>
                </a:pathLst>
              </a:custGeom>
              <a:gradFill flip="none" rotWithShape="1">
                <a:gsLst>
                  <a:gs pos="0">
                    <a:schemeClr val="bg2">
                      <a:lumMod val="40000"/>
                      <a:lumOff val="60000"/>
                      <a:shade val="30000"/>
                      <a:satMod val="115000"/>
                    </a:schemeClr>
                  </a:gs>
                  <a:gs pos="50000">
                    <a:schemeClr val="bg2">
                      <a:lumMod val="40000"/>
                      <a:lumOff val="60000"/>
                      <a:shade val="67500"/>
                      <a:satMod val="115000"/>
                    </a:schemeClr>
                  </a:gs>
                  <a:gs pos="100000">
                    <a:schemeClr val="bg2">
                      <a:lumMod val="40000"/>
                      <a:lumOff val="60000"/>
                      <a:shade val="100000"/>
                      <a:satMod val="115000"/>
                    </a:schemeClr>
                  </a:gs>
                </a:gsLst>
                <a:lin ang="0" scaled="1"/>
                <a:tileRect/>
              </a:gradFill>
              <a:ln w="28575">
                <a:solidFill>
                  <a:schemeClr val="bg2"/>
                </a:solidFill>
              </a:ln>
              <a:effectLst>
                <a:outerShdw blurRad="50800" dist="38100" dir="2700000" algn="tl" rotWithShape="0">
                  <a:prstClr val="black">
                    <a:alpha val="40000"/>
                  </a:prstClr>
                </a:outerShdw>
              </a:effectLst>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12" name="Oval 11"/>
              <p:cNvSpPr/>
              <p:nvPr/>
            </p:nvSpPr>
            <p:spPr>
              <a:xfrm rot="16200000">
                <a:off x="-802639" y="3241040"/>
                <a:ext cx="4114800" cy="1137920"/>
              </a:xfrm>
              <a:prstGeom prst="ellipse">
                <a:avLst/>
              </a:prstGeom>
            </p:spPr>
            <p:style>
              <a:lnRef idx="0">
                <a:schemeClr val="accent1">
                  <a:hueOff val="0"/>
                  <a:satOff val="0"/>
                  <a:lumOff val="0"/>
                  <a:alphaOff val="0"/>
                </a:schemeClr>
              </a:lnRef>
              <a:fillRef idx="1">
                <a:schemeClr val="accent1">
                  <a:tint val="50000"/>
                  <a:alpha val="40000"/>
                  <a:hueOff val="0"/>
                  <a:satOff val="0"/>
                  <a:lumOff val="0"/>
                  <a:alphaOff val="0"/>
                </a:schemeClr>
              </a:fillRef>
              <a:effectRef idx="0">
                <a:schemeClr val="accent1">
                  <a:tint val="50000"/>
                  <a:alpha val="40000"/>
                  <a:hueOff val="0"/>
                  <a:satOff val="0"/>
                  <a:lumOff val="0"/>
                  <a:alphaOff val="0"/>
                </a:schemeClr>
              </a:effectRef>
              <a:fontRef idx="minor">
                <a:schemeClr val="lt1">
                  <a:hueOff val="0"/>
                  <a:satOff val="0"/>
                  <a:lumOff val="0"/>
                  <a:alphaOff val="0"/>
                </a:schemeClr>
              </a:fontRef>
            </p:style>
          </p:sp>
        </p:grpSp>
        <p:pic>
          <p:nvPicPr>
            <p:cNvPr id="8" name="Picture 10"/>
            <p:cNvPicPr>
              <a:picLocks noChangeAspect="1" noChangeArrowheads="1"/>
            </p:cNvPicPr>
            <p:nvPr/>
          </p:nvPicPr>
          <p:blipFill>
            <a:blip r:embed="rId2" cstate="print">
              <a:clrChange>
                <a:clrFrom>
                  <a:srgbClr val="FFFFFF"/>
                </a:clrFrom>
                <a:clrTo>
                  <a:srgbClr val="FFFFFF">
                    <a:alpha val="0"/>
                  </a:srgbClr>
                </a:clrTo>
              </a:clrChange>
            </a:blip>
            <a:srcRect t="8131" r="34427"/>
            <a:stretch>
              <a:fillRect/>
            </a:stretch>
          </p:blipFill>
          <p:spPr bwMode="auto">
            <a:xfrm>
              <a:off x="2043037" y="4038600"/>
              <a:ext cx="2757563" cy="2582710"/>
            </a:xfrm>
            <a:prstGeom prst="rect">
              <a:avLst/>
            </a:prstGeom>
            <a:noFill/>
            <a:ln w="9525">
              <a:noFill/>
              <a:miter lim="800000"/>
              <a:headEnd/>
              <a:tailEnd/>
            </a:ln>
            <a:effectLst/>
          </p:spPr>
        </p:pic>
        <p:pic>
          <p:nvPicPr>
            <p:cNvPr id="9" name="Picture 10"/>
            <p:cNvPicPr>
              <a:picLocks noChangeAspect="1" noChangeArrowheads="1"/>
            </p:cNvPicPr>
            <p:nvPr/>
          </p:nvPicPr>
          <p:blipFill>
            <a:blip r:embed="rId2" cstate="print">
              <a:clrChange>
                <a:clrFrom>
                  <a:srgbClr val="FFFFFF"/>
                </a:clrFrom>
                <a:clrTo>
                  <a:srgbClr val="FFFFFF">
                    <a:alpha val="0"/>
                  </a:srgbClr>
                </a:clrTo>
              </a:clrChange>
            </a:blip>
            <a:srcRect l="63761"/>
            <a:stretch>
              <a:fillRect/>
            </a:stretch>
          </p:blipFill>
          <p:spPr bwMode="auto">
            <a:xfrm>
              <a:off x="5486400" y="3733800"/>
              <a:ext cx="1524000" cy="2811310"/>
            </a:xfrm>
            <a:prstGeom prst="rect">
              <a:avLst/>
            </a:prstGeom>
            <a:noFill/>
            <a:ln w="9525">
              <a:noFill/>
              <a:miter lim="800000"/>
              <a:headEnd/>
              <a:tailEnd/>
            </a:ln>
            <a:effectLst/>
          </p:spPr>
        </p:pic>
        <p:pic>
          <p:nvPicPr>
            <p:cNvPr id="10" name="Picture 10"/>
            <p:cNvPicPr>
              <a:picLocks noChangeAspect="1" noChangeArrowheads="1"/>
            </p:cNvPicPr>
            <p:nvPr/>
          </p:nvPicPr>
          <p:blipFill>
            <a:blip r:embed="rId2" cstate="print">
              <a:clrChange>
                <a:clrFrom>
                  <a:srgbClr val="FFFFFF"/>
                </a:clrFrom>
                <a:clrTo>
                  <a:srgbClr val="FFFFFF">
                    <a:alpha val="0"/>
                  </a:srgbClr>
                </a:clrTo>
              </a:clrChange>
            </a:blip>
            <a:srcRect r="45640" b="91869"/>
            <a:stretch>
              <a:fillRect/>
            </a:stretch>
          </p:blipFill>
          <p:spPr bwMode="auto">
            <a:xfrm>
              <a:off x="533400" y="4876800"/>
              <a:ext cx="2286000" cy="228600"/>
            </a:xfrm>
            <a:prstGeom prst="rect">
              <a:avLst/>
            </a:prstGeom>
            <a:noFill/>
            <a:ln w="9525">
              <a:noFill/>
              <a:miter lim="800000"/>
              <a:headEnd/>
              <a:tailEnd/>
            </a:ln>
            <a:effectLst/>
          </p:spPr>
        </p:pic>
      </p:grpSp>
    </p:spTree>
    <p:extLst>
      <p:ext uri="{BB962C8B-B14F-4D97-AF65-F5344CB8AC3E}">
        <p14:creationId xmlns:p14="http://schemas.microsoft.com/office/powerpoint/2010/main" val="908014122"/>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899" y="802468"/>
            <a:ext cx="8246312" cy="304800"/>
          </a:xfrm>
        </p:spPr>
        <p:txBody>
          <a:bodyPr/>
          <a:lstStyle/>
          <a:p>
            <a:r>
              <a:rPr lang="en-US" dirty="0" smtClean="0"/>
              <a:t>Chosen Focus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13199286"/>
              </p:ext>
            </p:extLst>
          </p:nvPr>
        </p:nvGraphicFramePr>
        <p:xfrm>
          <a:off x="552899" y="1648048"/>
          <a:ext cx="8001000" cy="4525925"/>
        </p:xfrm>
        <a:graphic>
          <a:graphicData uri="http://schemas.openxmlformats.org/drawingml/2006/table">
            <a:tbl>
              <a:tblPr firstRow="1" firstCol="1" bandRow="1">
                <a:tableStyleId>{5C22544A-7EE6-4342-B048-85BDC9FD1C3A}</a:tableStyleId>
              </a:tblPr>
              <a:tblGrid>
                <a:gridCol w="3051538"/>
                <a:gridCol w="4949462"/>
              </a:tblGrid>
              <a:tr h="732593">
                <a:tc>
                  <a:txBody>
                    <a:bodyPr/>
                    <a:lstStyle/>
                    <a:p>
                      <a:pPr marL="0" marR="0" lvl="0" indent="0">
                        <a:spcBef>
                          <a:spcPts val="0"/>
                        </a:spcBef>
                        <a:spcAft>
                          <a:spcPts val="0"/>
                        </a:spcAft>
                        <a:buFont typeface="+mj-lt"/>
                        <a:buNone/>
                      </a:pPr>
                      <a:r>
                        <a:rPr lang="en-US" sz="1500" b="1" dirty="0" smtClean="0">
                          <a:solidFill>
                            <a:schemeClr val="bg1"/>
                          </a:solidFill>
                          <a:effectLst/>
                        </a:rPr>
                        <a:t>1. </a:t>
                      </a:r>
                      <a:r>
                        <a:rPr lang="en-US" sz="1500" b="1" u="none" dirty="0" smtClean="0">
                          <a:solidFill>
                            <a:schemeClr val="bg1"/>
                          </a:solidFill>
                          <a:effectLst/>
                        </a:rPr>
                        <a:t>Transformative </a:t>
                      </a:r>
                      <a:r>
                        <a:rPr lang="en-US" sz="1500" b="1" u="none" dirty="0">
                          <a:solidFill>
                            <a:schemeClr val="bg1"/>
                          </a:solidFill>
                          <a:effectLst/>
                        </a:rPr>
                        <a:t>Productivity</a:t>
                      </a:r>
                      <a:endParaRPr lang="en-US" sz="1500" b="1" u="none"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tc>
                  <a:txBody>
                    <a:bodyPr/>
                    <a:lstStyle/>
                    <a:p>
                      <a:pPr marL="45720" marR="0">
                        <a:spcBef>
                          <a:spcPts val="0"/>
                        </a:spcBef>
                        <a:spcAft>
                          <a:spcPts val="0"/>
                        </a:spcAft>
                      </a:pPr>
                      <a:r>
                        <a:rPr lang="en-US" sz="1200" b="0" dirty="0">
                          <a:solidFill>
                            <a:schemeClr val="tx1"/>
                          </a:solidFill>
                          <a:effectLst/>
                        </a:rPr>
                        <a:t>Enabling members to achieve and surpass their personal and professional goals by capturing, curating and distributing relevant resources to become more </a:t>
                      </a:r>
                      <a:r>
                        <a:rPr lang="en-US" sz="1200" b="0" dirty="0" smtClean="0">
                          <a:solidFill>
                            <a:schemeClr val="tx1"/>
                          </a:solidFill>
                          <a:effectLst/>
                        </a:rPr>
                        <a:t>productive.</a:t>
                      </a:r>
                      <a:endParaRPr lang="en-US" sz="1200" b="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tr>
              <a:tr h="702469">
                <a:tc>
                  <a:txBody>
                    <a:bodyPr/>
                    <a:lstStyle/>
                    <a:p>
                      <a:pPr marL="0" marR="0" lvl="0" indent="0">
                        <a:spcBef>
                          <a:spcPts val="0"/>
                        </a:spcBef>
                        <a:spcAft>
                          <a:spcPts val="0"/>
                        </a:spcAft>
                        <a:buFont typeface="+mj-lt"/>
                        <a:buNone/>
                      </a:pPr>
                      <a:r>
                        <a:rPr lang="en-US" sz="1500" b="1" dirty="0" smtClean="0">
                          <a:solidFill>
                            <a:schemeClr val="bg1"/>
                          </a:solidFill>
                          <a:effectLst/>
                        </a:rPr>
                        <a:t>2</a:t>
                      </a:r>
                      <a:r>
                        <a:rPr lang="en-US" sz="1500" b="1" u="none" dirty="0" smtClean="0">
                          <a:solidFill>
                            <a:schemeClr val="bg1"/>
                          </a:solidFill>
                          <a:effectLst/>
                        </a:rPr>
                        <a:t>. Guided </a:t>
                      </a:r>
                      <a:r>
                        <a:rPr lang="en-US" sz="1500" b="1" u="none" dirty="0">
                          <a:solidFill>
                            <a:schemeClr val="bg1"/>
                          </a:solidFill>
                          <a:effectLst/>
                        </a:rPr>
                        <a:t>Development</a:t>
                      </a:r>
                      <a:endParaRPr lang="en-US" sz="1500" b="1" u="none"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tc>
                  <a:txBody>
                    <a:bodyPr/>
                    <a:lstStyle/>
                    <a:p>
                      <a:pPr marL="45720" marR="0">
                        <a:spcBef>
                          <a:spcPts val="0"/>
                        </a:spcBef>
                        <a:spcAft>
                          <a:spcPts val="0"/>
                        </a:spcAft>
                      </a:pPr>
                      <a:r>
                        <a:rPr lang="en-US" sz="1200" b="0" dirty="0">
                          <a:solidFill>
                            <a:schemeClr val="tx1"/>
                          </a:solidFill>
                          <a:effectLst/>
                        </a:rPr>
                        <a:t>Leveraging the coaching expertise of members and outside </a:t>
                      </a:r>
                      <a:r>
                        <a:rPr lang="en-US" sz="1200" b="0" dirty="0" smtClean="0">
                          <a:solidFill>
                            <a:schemeClr val="tx1"/>
                          </a:solidFill>
                          <a:effectLst/>
                        </a:rPr>
                        <a:t>experts </a:t>
                      </a:r>
                      <a:r>
                        <a:rPr lang="en-US" sz="1200" b="0" dirty="0">
                          <a:solidFill>
                            <a:schemeClr val="tx1"/>
                          </a:solidFill>
                          <a:effectLst/>
                        </a:rPr>
                        <a:t>to assist members seeking to integrate further in the MDRT </a:t>
                      </a:r>
                      <a:r>
                        <a:rPr lang="en-US" sz="1200" b="0" dirty="0" smtClean="0">
                          <a:solidFill>
                            <a:schemeClr val="tx1"/>
                          </a:solidFill>
                          <a:effectLst/>
                        </a:rPr>
                        <a:t>community.</a:t>
                      </a:r>
                      <a:endParaRPr lang="en-US" sz="1200" b="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tr>
              <a:tr h="702469">
                <a:tc>
                  <a:txBody>
                    <a:bodyPr/>
                    <a:lstStyle/>
                    <a:p>
                      <a:pPr marL="0" marR="0" lvl="0" indent="0">
                        <a:spcBef>
                          <a:spcPts val="0"/>
                        </a:spcBef>
                        <a:spcAft>
                          <a:spcPts val="0"/>
                        </a:spcAft>
                        <a:buFont typeface="+mj-lt"/>
                        <a:buNone/>
                      </a:pPr>
                      <a:r>
                        <a:rPr lang="en-US" sz="1500" b="1" dirty="0" smtClean="0">
                          <a:solidFill>
                            <a:schemeClr val="bg1"/>
                          </a:solidFill>
                          <a:effectLst/>
                        </a:rPr>
                        <a:t>3. Future </a:t>
                      </a:r>
                      <a:r>
                        <a:rPr lang="en-US" sz="1500" b="1" dirty="0">
                          <a:solidFill>
                            <a:schemeClr val="bg1"/>
                          </a:solidFill>
                          <a:effectLst/>
                        </a:rPr>
                        <a:t>Tense</a:t>
                      </a:r>
                      <a:endParaRPr lang="en-US" sz="15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tc>
                  <a:txBody>
                    <a:bodyPr/>
                    <a:lstStyle/>
                    <a:p>
                      <a:pPr marL="45720" marR="0">
                        <a:spcBef>
                          <a:spcPts val="0"/>
                        </a:spcBef>
                        <a:spcAft>
                          <a:spcPts val="0"/>
                        </a:spcAft>
                      </a:pPr>
                      <a:r>
                        <a:rPr lang="en-US" sz="1200" b="0" dirty="0">
                          <a:solidFill>
                            <a:schemeClr val="tx1"/>
                          </a:solidFill>
                          <a:effectLst/>
                        </a:rPr>
                        <a:t>Develop an informed understanding of emerging market trends to anticipate and meet the unique needs of MDRT members by investing in research and regularly communicating with </a:t>
                      </a:r>
                      <a:r>
                        <a:rPr lang="en-US" sz="1200" b="0" dirty="0" smtClean="0">
                          <a:solidFill>
                            <a:schemeClr val="tx1"/>
                          </a:solidFill>
                          <a:effectLst/>
                        </a:rPr>
                        <a:t>allies.</a:t>
                      </a:r>
                      <a:endParaRPr lang="en-US" sz="1200" b="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tr>
              <a:tr h="561975">
                <a:tc>
                  <a:txBody>
                    <a:bodyPr/>
                    <a:lstStyle/>
                    <a:p>
                      <a:pPr marL="0" marR="0" lvl="0" indent="0">
                        <a:spcBef>
                          <a:spcPts val="0"/>
                        </a:spcBef>
                        <a:spcAft>
                          <a:spcPts val="0"/>
                        </a:spcAft>
                        <a:buFont typeface="+mj-lt"/>
                        <a:buNone/>
                      </a:pPr>
                      <a:r>
                        <a:rPr lang="en-US" sz="1500" b="1" u="none" dirty="0" smtClean="0">
                          <a:solidFill>
                            <a:schemeClr val="bg1"/>
                          </a:solidFill>
                          <a:effectLst/>
                        </a:rPr>
                        <a:t>4. Celebrating </a:t>
                      </a:r>
                      <a:r>
                        <a:rPr lang="en-US" sz="1500" b="1" u="none" dirty="0">
                          <a:solidFill>
                            <a:schemeClr val="bg1"/>
                          </a:solidFill>
                          <a:effectLst/>
                        </a:rPr>
                        <a:t>Achievement</a:t>
                      </a:r>
                      <a:endParaRPr lang="en-US" sz="1500" b="1" u="none"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tc>
                  <a:txBody>
                    <a:bodyPr/>
                    <a:lstStyle/>
                    <a:p>
                      <a:pPr marL="45720" marR="0">
                        <a:spcBef>
                          <a:spcPts val="0"/>
                        </a:spcBef>
                        <a:spcAft>
                          <a:spcPts val="0"/>
                        </a:spcAft>
                      </a:pPr>
                      <a:r>
                        <a:rPr lang="en-US" sz="1200" b="0" dirty="0">
                          <a:solidFill>
                            <a:schemeClr val="tx1"/>
                          </a:solidFill>
                          <a:effectLst/>
                        </a:rPr>
                        <a:t>Awareness, recognition, and celebration of member achievements that align with MDRT’s high standard of </a:t>
                      </a:r>
                      <a:r>
                        <a:rPr lang="en-US" sz="1200" b="0" dirty="0" smtClean="0">
                          <a:solidFill>
                            <a:schemeClr val="tx1"/>
                          </a:solidFill>
                          <a:effectLst/>
                        </a:rPr>
                        <a:t>excellence.</a:t>
                      </a:r>
                      <a:endParaRPr lang="en-US" sz="1200" b="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tr>
              <a:tr h="561975">
                <a:tc>
                  <a:txBody>
                    <a:bodyPr/>
                    <a:lstStyle/>
                    <a:p>
                      <a:pPr marL="0" marR="0" lvl="0" indent="0">
                        <a:spcBef>
                          <a:spcPts val="0"/>
                        </a:spcBef>
                        <a:spcAft>
                          <a:spcPts val="0"/>
                        </a:spcAft>
                        <a:buFont typeface="+mj-lt"/>
                        <a:buNone/>
                      </a:pPr>
                      <a:r>
                        <a:rPr lang="en-US" sz="1500" b="1" dirty="0" smtClean="0">
                          <a:solidFill>
                            <a:schemeClr val="bg1"/>
                          </a:solidFill>
                          <a:effectLst/>
                        </a:rPr>
                        <a:t>5. Insights </a:t>
                      </a:r>
                      <a:r>
                        <a:rPr lang="en-US" sz="1500" b="1" dirty="0">
                          <a:solidFill>
                            <a:schemeClr val="bg1"/>
                          </a:solidFill>
                          <a:effectLst/>
                        </a:rPr>
                        <a:t>as an Asset </a:t>
                      </a:r>
                      <a:endParaRPr lang="en-US" sz="15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tc>
                  <a:txBody>
                    <a:bodyPr/>
                    <a:lstStyle/>
                    <a:p>
                      <a:pPr marL="45720" marR="0">
                        <a:spcBef>
                          <a:spcPts val="0"/>
                        </a:spcBef>
                        <a:spcAft>
                          <a:spcPts val="0"/>
                        </a:spcAft>
                      </a:pPr>
                      <a:r>
                        <a:rPr lang="en-US" sz="1200" b="0" dirty="0">
                          <a:solidFill>
                            <a:schemeClr val="tx1"/>
                          </a:solidFill>
                          <a:effectLst/>
                        </a:rPr>
                        <a:t>Gathering and reporting unique data from and about members that will be relevant to MDRT, members, external allies and </a:t>
                      </a:r>
                      <a:r>
                        <a:rPr lang="en-US" sz="1200" b="0" dirty="0" smtClean="0">
                          <a:solidFill>
                            <a:schemeClr val="tx1"/>
                          </a:solidFill>
                          <a:effectLst/>
                        </a:rPr>
                        <a:t>others.</a:t>
                      </a:r>
                      <a:endParaRPr lang="en-US" sz="1200" b="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tr>
              <a:tr h="702469">
                <a:tc>
                  <a:txBody>
                    <a:bodyPr/>
                    <a:lstStyle/>
                    <a:p>
                      <a:pPr marL="0" marR="0" lvl="0" indent="0">
                        <a:spcBef>
                          <a:spcPts val="0"/>
                        </a:spcBef>
                        <a:spcAft>
                          <a:spcPts val="0"/>
                        </a:spcAft>
                        <a:buFont typeface="+mj-lt"/>
                        <a:buNone/>
                      </a:pPr>
                      <a:r>
                        <a:rPr lang="en-US" sz="1500" b="1" dirty="0" smtClean="0">
                          <a:solidFill>
                            <a:schemeClr val="bg1"/>
                          </a:solidFill>
                          <a:effectLst/>
                        </a:rPr>
                        <a:t>6. Stronger </a:t>
                      </a:r>
                      <a:r>
                        <a:rPr lang="en-US" sz="1500" b="1" dirty="0">
                          <a:solidFill>
                            <a:schemeClr val="bg1"/>
                          </a:solidFill>
                          <a:effectLst/>
                        </a:rPr>
                        <a:t>Together</a:t>
                      </a:r>
                      <a:endParaRPr lang="en-US" sz="15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tc>
                  <a:txBody>
                    <a:bodyPr/>
                    <a:lstStyle/>
                    <a:p>
                      <a:pPr marL="45720" marR="0">
                        <a:spcBef>
                          <a:spcPts val="0"/>
                        </a:spcBef>
                        <a:spcAft>
                          <a:spcPts val="0"/>
                        </a:spcAft>
                      </a:pPr>
                      <a:r>
                        <a:rPr lang="en-US" sz="1200" b="0" dirty="0">
                          <a:solidFill>
                            <a:schemeClr val="tx1"/>
                          </a:solidFill>
                          <a:effectLst/>
                        </a:rPr>
                        <a:t>Establish relationships with companies, associations and other external organizations  to attract and retain members, add value to key allies and enhance organizational </a:t>
                      </a:r>
                      <a:r>
                        <a:rPr lang="en-US" sz="1200" b="0" dirty="0" smtClean="0">
                          <a:solidFill>
                            <a:schemeClr val="tx1"/>
                          </a:solidFill>
                          <a:effectLst/>
                        </a:rPr>
                        <a:t>capabilities.</a:t>
                      </a:r>
                      <a:endParaRPr lang="en-US" sz="1200" b="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tr>
              <a:tr h="561975">
                <a:tc>
                  <a:txBody>
                    <a:bodyPr/>
                    <a:lstStyle/>
                    <a:p>
                      <a:pPr marL="0" marR="0" lvl="0" indent="0">
                        <a:spcBef>
                          <a:spcPts val="0"/>
                        </a:spcBef>
                        <a:spcAft>
                          <a:spcPts val="0"/>
                        </a:spcAft>
                        <a:buFont typeface="+mj-lt"/>
                        <a:buNone/>
                      </a:pPr>
                      <a:r>
                        <a:rPr lang="en-US" sz="1500" b="1" dirty="0" smtClean="0">
                          <a:solidFill>
                            <a:schemeClr val="bg1"/>
                          </a:solidFill>
                          <a:effectLst/>
                        </a:rPr>
                        <a:t>7</a:t>
                      </a:r>
                      <a:r>
                        <a:rPr lang="en-US" sz="1500" b="1" u="none" dirty="0" smtClean="0">
                          <a:solidFill>
                            <a:schemeClr val="bg1"/>
                          </a:solidFill>
                          <a:effectLst/>
                        </a:rPr>
                        <a:t>. Network </a:t>
                      </a:r>
                      <a:r>
                        <a:rPr lang="en-US" sz="1500" b="1" u="none" dirty="0">
                          <a:solidFill>
                            <a:schemeClr val="bg1"/>
                          </a:solidFill>
                          <a:effectLst/>
                        </a:rPr>
                        <a:t>Connectivity</a:t>
                      </a:r>
                      <a:endParaRPr lang="en-US" sz="1500" b="1" u="none"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solidFill>
                  </a:tcPr>
                </a:tc>
                <a:tc>
                  <a:txBody>
                    <a:bodyPr/>
                    <a:lstStyle/>
                    <a:p>
                      <a:pPr marL="45720" marR="0">
                        <a:spcBef>
                          <a:spcPts val="0"/>
                        </a:spcBef>
                        <a:spcAft>
                          <a:spcPts val="0"/>
                        </a:spcAft>
                      </a:pPr>
                      <a:r>
                        <a:rPr lang="en-US" sz="1200" b="0" dirty="0">
                          <a:solidFill>
                            <a:schemeClr val="tx1"/>
                          </a:solidFill>
                          <a:effectLst/>
                        </a:rPr>
                        <a:t>Providing opportunities for members to share ideas, connect on similar interests, and build </a:t>
                      </a:r>
                      <a:r>
                        <a:rPr lang="en-US" sz="1200" b="0" dirty="0" smtClean="0">
                          <a:solidFill>
                            <a:schemeClr val="tx1"/>
                          </a:solidFill>
                          <a:effectLst/>
                        </a:rPr>
                        <a:t>community. </a:t>
                      </a:r>
                      <a:endParaRPr lang="en-US" sz="1200" b="0" dirty="0">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tr>
            </a:tbl>
          </a:graphicData>
        </a:graphic>
      </p:graphicFrame>
      <p:sp>
        <p:nvSpPr>
          <p:cNvPr id="3" name="Rectangle 2"/>
          <p:cNvSpPr/>
          <p:nvPr/>
        </p:nvSpPr>
        <p:spPr>
          <a:xfrm>
            <a:off x="467834" y="1107268"/>
            <a:ext cx="3615067" cy="369332"/>
          </a:xfrm>
          <a:prstGeom prst="rect">
            <a:avLst/>
          </a:prstGeom>
        </p:spPr>
        <p:txBody>
          <a:bodyPr wrap="square">
            <a:spAutoFit/>
          </a:bodyPr>
          <a:lstStyle/>
          <a:p>
            <a:r>
              <a:rPr lang="en-US" b="1" dirty="0" smtClean="0">
                <a:solidFill>
                  <a:schemeClr val="accent1"/>
                </a:solidFill>
              </a:rPr>
              <a:t>Global Platforms </a:t>
            </a:r>
            <a:endParaRPr lang="en-US" b="1" dirty="0">
              <a:solidFill>
                <a:schemeClr val="accent1"/>
              </a:solidFill>
            </a:endParaRPr>
          </a:p>
        </p:txBody>
      </p:sp>
    </p:spTree>
    <p:extLst>
      <p:ext uri="{BB962C8B-B14F-4D97-AF65-F5344CB8AC3E}">
        <p14:creationId xmlns:p14="http://schemas.microsoft.com/office/powerpoint/2010/main" val="267080496"/>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545" y="789590"/>
            <a:ext cx="8232775" cy="304800"/>
          </a:xfrm>
        </p:spPr>
        <p:txBody>
          <a:bodyPr/>
          <a:lstStyle/>
          <a:p>
            <a:r>
              <a:rPr lang="en-US" dirty="0" smtClean="0"/>
              <a:t>Chosen Focus</a:t>
            </a:r>
            <a:br>
              <a:rPr lang="en-US" dirty="0" smtClean="0"/>
            </a:br>
            <a:r>
              <a:rPr lang="en-US" sz="1800" dirty="0" smtClean="0">
                <a:solidFill>
                  <a:schemeClr val="accent1"/>
                </a:solidFill>
              </a:rPr>
              <a:t>Platform Iceberg Graphic</a:t>
            </a:r>
            <a:endParaRPr lang="en-US" sz="1800" dirty="0">
              <a:solidFill>
                <a:schemeClr val="accent1"/>
              </a:solidFill>
            </a:endParaRPr>
          </a:p>
        </p:txBody>
      </p:sp>
      <p:pic>
        <p:nvPicPr>
          <p:cNvPr id="4" name="Picture 3"/>
          <p:cNvPicPr/>
          <p:nvPr/>
        </p:nvPicPr>
        <p:blipFill rotWithShape="1">
          <a:blip r:embed="rId2"/>
          <a:srcRect l="2532"/>
          <a:stretch/>
        </p:blipFill>
        <p:spPr>
          <a:xfrm>
            <a:off x="1297172" y="2892056"/>
            <a:ext cx="6166884" cy="3631983"/>
          </a:xfrm>
          <a:prstGeom prst="rect">
            <a:avLst/>
          </a:prstGeom>
        </p:spPr>
      </p:pic>
      <p:sp>
        <p:nvSpPr>
          <p:cNvPr id="5" name="Rectangle 4"/>
          <p:cNvSpPr/>
          <p:nvPr/>
        </p:nvSpPr>
        <p:spPr>
          <a:xfrm>
            <a:off x="642357" y="1440880"/>
            <a:ext cx="7703153" cy="1246495"/>
          </a:xfrm>
          <a:prstGeom prst="rect">
            <a:avLst/>
          </a:prstGeom>
        </p:spPr>
        <p:txBody>
          <a:bodyPr wrap="square">
            <a:spAutoFit/>
          </a:bodyPr>
          <a:lstStyle/>
          <a:p>
            <a:pPr marL="342900" indent="-342900">
              <a:buFont typeface="Arial" panose="020B0604020202020204" pitchFamily="34" charset="0"/>
              <a:buChar char="•"/>
            </a:pPr>
            <a:r>
              <a:rPr lang="en-US" sz="1500" dirty="0">
                <a:latin typeface="+mj-lt"/>
              </a:rPr>
              <a:t>Platforms above waterline have most visible member impact.</a:t>
            </a:r>
          </a:p>
          <a:p>
            <a:endParaRPr lang="en-US" sz="1500" dirty="0">
              <a:latin typeface="+mj-lt"/>
            </a:endParaRPr>
          </a:p>
          <a:p>
            <a:pPr marL="342900" indent="-342900">
              <a:buFont typeface="Arial" panose="020B0604020202020204" pitchFamily="34" charset="0"/>
              <a:buChar char="•"/>
            </a:pPr>
            <a:r>
              <a:rPr lang="en-US" sz="1500" dirty="0">
                <a:latin typeface="+mj-lt"/>
              </a:rPr>
              <a:t>Platforms below waterline are foundational capabilities; they enable other Platforms. </a:t>
            </a:r>
          </a:p>
          <a:p>
            <a:endParaRPr lang="en-US" sz="1500" dirty="0">
              <a:latin typeface="+mj-lt"/>
            </a:endParaRPr>
          </a:p>
          <a:p>
            <a:pPr marL="342900" indent="-342900">
              <a:buFont typeface="Arial" panose="020B0604020202020204" pitchFamily="34" charset="0"/>
              <a:buChar char="•"/>
            </a:pPr>
            <a:r>
              <a:rPr lang="en-US" sz="1500" dirty="0">
                <a:latin typeface="+mj-lt"/>
              </a:rPr>
              <a:t>All are essential to increasing member value. </a:t>
            </a:r>
          </a:p>
        </p:txBody>
      </p:sp>
    </p:spTree>
    <p:extLst>
      <p:ext uri="{BB962C8B-B14F-4D97-AF65-F5344CB8AC3E}">
        <p14:creationId xmlns:p14="http://schemas.microsoft.com/office/powerpoint/2010/main" val="3296012785"/>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765" y="837126"/>
            <a:ext cx="8142622" cy="640799"/>
          </a:xfrm>
        </p:spPr>
        <p:txBody>
          <a:bodyPr/>
          <a:lstStyle/>
          <a:p>
            <a:r>
              <a:rPr lang="en-US" dirty="0" smtClean="0"/>
              <a:t>Strategies Developed</a:t>
            </a:r>
            <a:br>
              <a:rPr lang="en-US" dirty="0" smtClean="0"/>
            </a:br>
            <a:r>
              <a:rPr lang="en-US" sz="1800" dirty="0" smtClean="0">
                <a:solidFill>
                  <a:schemeClr val="accent1"/>
                </a:solidFill>
              </a:rPr>
              <a:t>Specific Plans</a:t>
            </a:r>
            <a:r>
              <a:rPr lang="en-US" dirty="0" smtClean="0">
                <a:solidFill>
                  <a:srgbClr val="0070C0"/>
                </a:solidFill>
              </a:rPr>
              <a:t/>
            </a:r>
            <a:br>
              <a:rPr lang="en-US" dirty="0" smtClean="0">
                <a:solidFill>
                  <a:srgbClr val="0070C0"/>
                </a:solidFill>
              </a:rPr>
            </a:br>
            <a:endParaRPr lang="en-US" sz="1800" dirty="0">
              <a:solidFill>
                <a:schemeClr val="accent1"/>
              </a:solidFill>
            </a:endParaRPr>
          </a:p>
        </p:txBody>
      </p:sp>
      <p:sp>
        <p:nvSpPr>
          <p:cNvPr id="3" name="Content Placeholder 2"/>
          <p:cNvSpPr>
            <a:spLocks noGrp="1"/>
          </p:cNvSpPr>
          <p:nvPr>
            <p:ph idx="1"/>
          </p:nvPr>
        </p:nvSpPr>
        <p:spPr>
          <a:xfrm>
            <a:off x="545765" y="1557744"/>
            <a:ext cx="8379294" cy="3651631"/>
          </a:xfrm>
        </p:spPr>
        <p:txBody>
          <a:bodyPr/>
          <a:lstStyle/>
          <a:p>
            <a:pPr marL="0" indent="0">
              <a:buNone/>
            </a:pPr>
            <a:r>
              <a:rPr lang="en-US" sz="2200" dirty="0" smtClean="0">
                <a:solidFill>
                  <a:schemeClr val="tx1"/>
                </a:solidFill>
              </a:rPr>
              <a:t>Specific strategies have been developed to help achieve the goals of the Strategic Plan and the global Platforms:</a:t>
            </a:r>
          </a:p>
          <a:p>
            <a:endParaRPr lang="en-US" sz="2200" dirty="0">
              <a:solidFill>
                <a:schemeClr val="tx1"/>
              </a:solidFill>
            </a:endParaRPr>
          </a:p>
          <a:p>
            <a:pPr>
              <a:lnSpc>
                <a:spcPct val="150000"/>
              </a:lnSpc>
              <a:buFont typeface="Arial" panose="020B0604020202020204" pitchFamily="34" charset="0"/>
              <a:buChar char="•"/>
            </a:pPr>
            <a:r>
              <a:rPr lang="en-US" sz="2200" dirty="0" smtClean="0">
                <a:solidFill>
                  <a:srgbClr val="7030A0"/>
                </a:solidFill>
              </a:rPr>
              <a:t>  </a:t>
            </a:r>
            <a:r>
              <a:rPr lang="en-US" sz="2200" b="1" dirty="0" smtClean="0">
                <a:solidFill>
                  <a:srgbClr val="7030A0"/>
                </a:solidFill>
              </a:rPr>
              <a:t> </a:t>
            </a:r>
            <a:r>
              <a:rPr lang="en-US" sz="2200" b="1" dirty="0" smtClean="0">
                <a:solidFill>
                  <a:schemeClr val="accent1"/>
                </a:solidFill>
              </a:rPr>
              <a:t>Technology</a:t>
            </a:r>
            <a:r>
              <a:rPr lang="en-US" sz="2200" b="1" dirty="0" smtClean="0">
                <a:solidFill>
                  <a:srgbClr val="7030A0"/>
                </a:solidFill>
              </a:rPr>
              <a:t> </a:t>
            </a:r>
            <a:r>
              <a:rPr lang="en-US" sz="1800" i="1" dirty="0" smtClean="0">
                <a:solidFill>
                  <a:schemeClr val="tx1"/>
                </a:solidFill>
              </a:rPr>
              <a:t>(Mark, Jim and Wayne)</a:t>
            </a:r>
          </a:p>
          <a:p>
            <a:pPr>
              <a:lnSpc>
                <a:spcPct val="150000"/>
              </a:lnSpc>
              <a:buFont typeface="Arial" panose="020B0604020202020204" pitchFamily="34" charset="0"/>
              <a:buChar char="•"/>
            </a:pPr>
            <a:r>
              <a:rPr lang="en-US" sz="2200" dirty="0" smtClean="0">
                <a:solidFill>
                  <a:srgbClr val="7030A0"/>
                </a:solidFill>
              </a:rPr>
              <a:t>  </a:t>
            </a:r>
            <a:r>
              <a:rPr lang="en-US" sz="2200" b="1" dirty="0" smtClean="0">
                <a:solidFill>
                  <a:srgbClr val="7030A0"/>
                </a:solidFill>
              </a:rPr>
              <a:t> </a:t>
            </a:r>
            <a:r>
              <a:rPr lang="en-US" sz="2200" b="1" dirty="0" smtClean="0">
                <a:solidFill>
                  <a:schemeClr val="accent1"/>
                </a:solidFill>
              </a:rPr>
              <a:t>Content</a:t>
            </a:r>
            <a:r>
              <a:rPr lang="en-US" sz="2200" b="1" dirty="0" smtClean="0">
                <a:solidFill>
                  <a:srgbClr val="7030A0"/>
                </a:solidFill>
              </a:rPr>
              <a:t> </a:t>
            </a:r>
            <a:r>
              <a:rPr lang="en-US" sz="1800" i="1" dirty="0" smtClean="0">
                <a:solidFill>
                  <a:schemeClr val="tx1"/>
                </a:solidFill>
              </a:rPr>
              <a:t>(Caroline, Pam and Katie) </a:t>
            </a:r>
            <a:r>
              <a:rPr lang="en-US" sz="1800" dirty="0" smtClean="0">
                <a:solidFill>
                  <a:schemeClr val="tx1"/>
                </a:solidFill>
              </a:rPr>
              <a:t>(Transformative Productivity Platform)</a:t>
            </a:r>
          </a:p>
          <a:p>
            <a:pPr>
              <a:lnSpc>
                <a:spcPct val="150000"/>
              </a:lnSpc>
              <a:buFont typeface="Arial" panose="020B0604020202020204" pitchFamily="34" charset="0"/>
              <a:buChar char="•"/>
            </a:pPr>
            <a:r>
              <a:rPr lang="en-US" sz="2200" b="1" dirty="0" smtClean="0">
                <a:solidFill>
                  <a:srgbClr val="7030A0"/>
                </a:solidFill>
              </a:rPr>
              <a:t>  </a:t>
            </a:r>
            <a:r>
              <a:rPr lang="en-US" sz="2200" b="1" dirty="0" smtClean="0">
                <a:solidFill>
                  <a:schemeClr val="accent1"/>
                </a:solidFill>
              </a:rPr>
              <a:t> Branding </a:t>
            </a:r>
            <a:r>
              <a:rPr lang="en-US" sz="1800" i="1" dirty="0" smtClean="0">
                <a:solidFill>
                  <a:schemeClr val="tx1"/>
                </a:solidFill>
              </a:rPr>
              <a:t>(Jim and Don) </a:t>
            </a:r>
            <a:r>
              <a:rPr lang="en-US" sz="1800" dirty="0" smtClean="0">
                <a:solidFill>
                  <a:schemeClr val="tx1"/>
                </a:solidFill>
              </a:rPr>
              <a:t>(Celebrating Achievement)</a:t>
            </a:r>
          </a:p>
          <a:p>
            <a:pPr>
              <a:lnSpc>
                <a:spcPct val="150000"/>
              </a:lnSpc>
              <a:buFont typeface="Arial" panose="020B0604020202020204" pitchFamily="34" charset="0"/>
              <a:buChar char="•"/>
            </a:pPr>
            <a:r>
              <a:rPr lang="en-US" sz="2200" dirty="0" smtClean="0">
                <a:solidFill>
                  <a:srgbClr val="7030A0"/>
                </a:solidFill>
              </a:rPr>
              <a:t>  </a:t>
            </a:r>
            <a:r>
              <a:rPr lang="en-US" sz="2200" dirty="0" smtClean="0">
                <a:solidFill>
                  <a:schemeClr val="accent1"/>
                </a:solidFill>
              </a:rPr>
              <a:t> </a:t>
            </a:r>
            <a:r>
              <a:rPr lang="en-US" sz="2200" b="1" dirty="0" smtClean="0">
                <a:solidFill>
                  <a:schemeClr val="accent1"/>
                </a:solidFill>
              </a:rPr>
              <a:t>Meetings</a:t>
            </a:r>
            <a:r>
              <a:rPr lang="en-US" sz="2200" dirty="0" smtClean="0">
                <a:solidFill>
                  <a:schemeClr val="accent1"/>
                </a:solidFill>
              </a:rPr>
              <a:t> </a:t>
            </a:r>
            <a:r>
              <a:rPr lang="en-US" sz="1800" i="1" dirty="0" smtClean="0">
                <a:solidFill>
                  <a:schemeClr val="tx1"/>
                </a:solidFill>
              </a:rPr>
              <a:t>(Brian, Ray, Tammy, Katie and Barb) </a:t>
            </a:r>
            <a:r>
              <a:rPr lang="en-US" sz="1800" dirty="0" smtClean="0">
                <a:solidFill>
                  <a:schemeClr val="tx1"/>
                </a:solidFill>
              </a:rPr>
              <a:t>(Meetings Lever)</a:t>
            </a:r>
          </a:p>
          <a:p>
            <a:pPr>
              <a:lnSpc>
                <a:spcPct val="150000"/>
              </a:lnSpc>
              <a:buFont typeface="Arial" panose="020B0604020202020204" pitchFamily="34" charset="0"/>
              <a:buChar char="•"/>
            </a:pPr>
            <a:r>
              <a:rPr lang="en-US" sz="2200" dirty="0" smtClean="0">
                <a:solidFill>
                  <a:schemeClr val="accent1"/>
                </a:solidFill>
              </a:rPr>
              <a:t>   </a:t>
            </a:r>
            <a:r>
              <a:rPr lang="en-US" sz="2200" b="1" dirty="0" smtClean="0">
                <a:solidFill>
                  <a:schemeClr val="accent1"/>
                </a:solidFill>
              </a:rPr>
              <a:t>Guided Development </a:t>
            </a:r>
            <a:r>
              <a:rPr lang="en-US" sz="1800" i="1" dirty="0" smtClean="0">
                <a:solidFill>
                  <a:schemeClr val="tx1"/>
                </a:solidFill>
              </a:rPr>
              <a:t>(Brian and Pam) </a:t>
            </a:r>
            <a:r>
              <a:rPr lang="en-US" sz="1800" dirty="0" smtClean="0">
                <a:solidFill>
                  <a:schemeClr val="tx1"/>
                </a:solidFill>
              </a:rPr>
              <a:t>(Guided Development Platform)</a:t>
            </a:r>
          </a:p>
        </p:txBody>
      </p:sp>
    </p:spTree>
    <p:extLst>
      <p:ext uri="{BB962C8B-B14F-4D97-AF65-F5344CB8AC3E}">
        <p14:creationId xmlns:p14="http://schemas.microsoft.com/office/powerpoint/2010/main" val="1472800694"/>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1133077"/>
            <a:ext cx="8232775" cy="304800"/>
          </a:xfrm>
        </p:spPr>
        <p:txBody>
          <a:bodyPr/>
          <a:lstStyle/>
          <a:p>
            <a:r>
              <a:rPr lang="en-US" sz="1800" dirty="0" smtClean="0">
                <a:solidFill>
                  <a:schemeClr val="accent1"/>
                </a:solidFill>
              </a:rPr>
              <a:t>Identifying Core Countries</a:t>
            </a:r>
            <a:endParaRPr lang="en-US" sz="1800" dirty="0">
              <a:solidFill>
                <a:schemeClr val="accent1"/>
              </a:solidFill>
            </a:endParaRPr>
          </a:p>
        </p:txBody>
      </p:sp>
      <p:sp>
        <p:nvSpPr>
          <p:cNvPr id="3" name="Content Placeholder 2"/>
          <p:cNvSpPr>
            <a:spLocks noGrp="1"/>
          </p:cNvSpPr>
          <p:nvPr>
            <p:ph idx="1"/>
          </p:nvPr>
        </p:nvSpPr>
        <p:spPr>
          <a:xfrm>
            <a:off x="759433" y="2169042"/>
            <a:ext cx="7625132" cy="4009693"/>
          </a:xfrm>
        </p:spPr>
        <p:txBody>
          <a:bodyPr/>
          <a:lstStyle/>
          <a:p>
            <a:pPr>
              <a:spcAft>
                <a:spcPts val="1200"/>
              </a:spcAft>
            </a:pPr>
            <a:r>
              <a:rPr lang="en-US" sz="2000" b="1" dirty="0" smtClean="0">
                <a:solidFill>
                  <a:schemeClr val="tx1"/>
                </a:solidFill>
              </a:rPr>
              <a:t>Analysis conducted on top 25 membership countries to identify areas where MDRT has a strong membership and significant growth prospects.</a:t>
            </a:r>
          </a:p>
          <a:p>
            <a:pPr>
              <a:spcAft>
                <a:spcPts val="1200"/>
              </a:spcAft>
            </a:pPr>
            <a:endParaRPr lang="en-US" sz="2000" b="1" dirty="0" smtClean="0">
              <a:solidFill>
                <a:schemeClr val="tx1"/>
              </a:solidFill>
            </a:endParaRPr>
          </a:p>
          <a:p>
            <a:pPr>
              <a:spcAft>
                <a:spcPts val="1200"/>
              </a:spcAft>
            </a:pPr>
            <a:r>
              <a:rPr lang="en-US" sz="2000" b="1" dirty="0" smtClean="0">
                <a:solidFill>
                  <a:schemeClr val="tx1"/>
                </a:solidFill>
              </a:rPr>
              <a:t>Ultimate goal of country analysis: Ensure MDRT effectively develops and fairly allocates resources to its diverse membership. </a:t>
            </a:r>
          </a:p>
          <a:p>
            <a:endParaRPr lang="en-US" sz="2000" b="1" dirty="0"/>
          </a:p>
          <a:p>
            <a:pPr marL="0" indent="0">
              <a:buNone/>
            </a:pPr>
            <a:endParaRPr lang="en-US" sz="2000" b="1" dirty="0" smtClean="0">
              <a:solidFill>
                <a:schemeClr val="tx1"/>
              </a:solidFill>
            </a:endParaRPr>
          </a:p>
          <a:p>
            <a:pPr marL="0" indent="0">
              <a:buNone/>
            </a:pPr>
            <a:endParaRPr lang="en-US" dirty="0">
              <a:solidFill>
                <a:schemeClr val="tx1"/>
              </a:solidFill>
            </a:endParaRPr>
          </a:p>
        </p:txBody>
      </p:sp>
      <p:sp>
        <p:nvSpPr>
          <p:cNvPr id="5" name="Rectangle 4"/>
          <p:cNvSpPr/>
          <p:nvPr/>
        </p:nvSpPr>
        <p:spPr>
          <a:xfrm>
            <a:off x="367982" y="808821"/>
            <a:ext cx="2406428" cy="353943"/>
          </a:xfrm>
          <a:prstGeom prst="rect">
            <a:avLst/>
          </a:prstGeom>
        </p:spPr>
        <p:txBody>
          <a:bodyPr wrap="none">
            <a:spAutoFit/>
          </a:bodyPr>
          <a:lstStyle/>
          <a:p>
            <a:r>
              <a:rPr lang="en-US" sz="1700" b="1" dirty="0" smtClean="0"/>
              <a:t>Strategies Developed</a:t>
            </a:r>
            <a:endParaRPr lang="en-US" sz="1700" b="1" dirty="0"/>
          </a:p>
        </p:txBody>
      </p:sp>
    </p:spTree>
    <p:extLst>
      <p:ext uri="{BB962C8B-B14F-4D97-AF65-F5344CB8AC3E}">
        <p14:creationId xmlns:p14="http://schemas.microsoft.com/office/powerpoint/2010/main" val="1469675388"/>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1133077"/>
            <a:ext cx="8232775" cy="304800"/>
          </a:xfrm>
        </p:spPr>
        <p:txBody>
          <a:bodyPr/>
          <a:lstStyle/>
          <a:p>
            <a:r>
              <a:rPr lang="en-US" sz="1800" dirty="0" smtClean="0">
                <a:solidFill>
                  <a:schemeClr val="accent1"/>
                </a:solidFill>
              </a:rPr>
              <a:t>Identifying Core Countries</a:t>
            </a:r>
            <a:endParaRPr lang="en-US" sz="1800" dirty="0">
              <a:solidFill>
                <a:schemeClr val="accent1"/>
              </a:solidFill>
            </a:endParaRPr>
          </a:p>
        </p:txBody>
      </p:sp>
      <p:sp>
        <p:nvSpPr>
          <p:cNvPr id="3" name="Content Placeholder 2"/>
          <p:cNvSpPr>
            <a:spLocks noGrp="1"/>
          </p:cNvSpPr>
          <p:nvPr>
            <p:ph idx="1"/>
          </p:nvPr>
        </p:nvSpPr>
        <p:spPr>
          <a:xfrm>
            <a:off x="455612" y="1712991"/>
            <a:ext cx="8232775" cy="4720925"/>
          </a:xfrm>
        </p:spPr>
        <p:txBody>
          <a:bodyPr/>
          <a:lstStyle/>
          <a:p>
            <a:endParaRPr lang="en-US" sz="300" dirty="0"/>
          </a:p>
          <a:p>
            <a:pPr>
              <a:spcAft>
                <a:spcPts val="1200"/>
              </a:spcAft>
            </a:pPr>
            <a:r>
              <a:rPr lang="en-US" sz="1800" b="1" dirty="0" smtClean="0">
                <a:solidFill>
                  <a:schemeClr val="accent6"/>
                </a:solidFill>
              </a:rPr>
              <a:t>Narrowed down to three core countries: United States, Japan and Korea </a:t>
            </a:r>
            <a:endParaRPr lang="en-US" sz="1800" b="1" dirty="0">
              <a:solidFill>
                <a:schemeClr val="accent6"/>
              </a:solidFill>
            </a:endParaRPr>
          </a:p>
          <a:p>
            <a:pPr lvl="1">
              <a:spcAft>
                <a:spcPts val="1200"/>
              </a:spcAft>
            </a:pPr>
            <a:r>
              <a:rPr lang="en-US" sz="1800" dirty="0" smtClean="0">
                <a:solidFill>
                  <a:schemeClr val="tx1"/>
                </a:solidFill>
              </a:rPr>
              <a:t>Charters </a:t>
            </a:r>
            <a:r>
              <a:rPr lang="en-US" sz="1800" dirty="0">
                <a:solidFill>
                  <a:schemeClr val="tx1"/>
                </a:solidFill>
              </a:rPr>
              <a:t>for MDRT’s core </a:t>
            </a:r>
            <a:r>
              <a:rPr lang="en-US" sz="1800" dirty="0" smtClean="0">
                <a:solidFill>
                  <a:schemeClr val="tx1"/>
                </a:solidFill>
              </a:rPr>
              <a:t>countries developed </a:t>
            </a:r>
            <a:r>
              <a:rPr lang="en-US" sz="1800" dirty="0">
                <a:solidFill>
                  <a:schemeClr val="tx1"/>
                </a:solidFill>
              </a:rPr>
              <a:t>based on </a:t>
            </a:r>
            <a:r>
              <a:rPr lang="en-US" sz="1800" dirty="0" smtClean="0">
                <a:solidFill>
                  <a:schemeClr val="tx1"/>
                </a:solidFill>
              </a:rPr>
              <a:t>membership trends and other findings.</a:t>
            </a:r>
          </a:p>
          <a:p>
            <a:pPr lvl="1">
              <a:spcAft>
                <a:spcPts val="1200"/>
              </a:spcAft>
            </a:pPr>
            <a:r>
              <a:rPr lang="en-US" sz="1800" dirty="0" smtClean="0"/>
              <a:t>Each </a:t>
            </a:r>
            <a:r>
              <a:rPr lang="en-US" sz="1800" dirty="0"/>
              <a:t>Charter articulates </a:t>
            </a:r>
            <a:r>
              <a:rPr lang="en-US" sz="1800" dirty="0" smtClean="0"/>
              <a:t>our plan </a:t>
            </a:r>
            <a:r>
              <a:rPr lang="en-US" sz="1800" dirty="0"/>
              <a:t>for </a:t>
            </a:r>
            <a:r>
              <a:rPr lang="en-US" sz="1800" dirty="0" smtClean="0"/>
              <a:t>further increasing </a:t>
            </a:r>
            <a:r>
              <a:rPr lang="en-US" sz="1800" dirty="0"/>
              <a:t>member engagement in a </a:t>
            </a:r>
            <a:r>
              <a:rPr lang="en-US" sz="1800" dirty="0" smtClean="0"/>
              <a:t>particular country. </a:t>
            </a:r>
          </a:p>
          <a:p>
            <a:pPr marL="341312" lvl="1" indent="0">
              <a:spcAft>
                <a:spcPts val="1200"/>
              </a:spcAft>
              <a:buNone/>
            </a:pPr>
            <a:endParaRPr lang="en-US" sz="1800" dirty="0"/>
          </a:p>
          <a:p>
            <a:pPr>
              <a:spcAft>
                <a:spcPts val="1200"/>
              </a:spcAft>
            </a:pPr>
            <a:r>
              <a:rPr lang="en-US" sz="1800" b="1" dirty="0" smtClean="0">
                <a:solidFill>
                  <a:schemeClr val="accent6"/>
                </a:solidFill>
              </a:rPr>
              <a:t>Analysis also identified </a:t>
            </a:r>
            <a:r>
              <a:rPr lang="en-US" sz="1800" b="1" dirty="0">
                <a:solidFill>
                  <a:schemeClr val="accent6"/>
                </a:solidFill>
              </a:rPr>
              <a:t>e</a:t>
            </a:r>
            <a:r>
              <a:rPr lang="en-US" sz="1800" b="1" dirty="0" smtClean="0">
                <a:solidFill>
                  <a:schemeClr val="accent6"/>
                </a:solidFill>
              </a:rPr>
              <a:t>merging countries: </a:t>
            </a:r>
          </a:p>
          <a:p>
            <a:pPr lvl="1">
              <a:spcAft>
                <a:spcPts val="1200"/>
              </a:spcAft>
            </a:pPr>
            <a:r>
              <a:rPr lang="en-US" sz="1800" dirty="0" smtClean="0">
                <a:solidFill>
                  <a:schemeClr val="tx1"/>
                </a:solidFill>
              </a:rPr>
              <a:t>Mexico, China (via Hong Kong, Taiwan) and Southeast Asia. </a:t>
            </a:r>
          </a:p>
          <a:p>
            <a:pPr lvl="1">
              <a:spcAft>
                <a:spcPts val="1200"/>
              </a:spcAft>
            </a:pPr>
            <a:r>
              <a:rPr lang="en-US" sz="1800" dirty="0" smtClean="0">
                <a:solidFill>
                  <a:schemeClr val="tx1"/>
                </a:solidFill>
              </a:rPr>
              <a:t>Focus is on developing and extending growth in these regions.</a:t>
            </a:r>
          </a:p>
          <a:p>
            <a:pPr marL="0" indent="0">
              <a:buNone/>
            </a:pPr>
            <a:endParaRPr lang="en-US" sz="1800" dirty="0" smtClean="0">
              <a:solidFill>
                <a:schemeClr val="tx1"/>
              </a:solidFill>
            </a:endParaRPr>
          </a:p>
          <a:p>
            <a:pPr marL="0" indent="0">
              <a:buNone/>
            </a:pPr>
            <a:endParaRPr lang="en-US" dirty="0">
              <a:solidFill>
                <a:schemeClr val="tx1"/>
              </a:solidFill>
            </a:endParaRPr>
          </a:p>
        </p:txBody>
      </p:sp>
      <p:sp>
        <p:nvSpPr>
          <p:cNvPr id="5" name="Rectangle 4"/>
          <p:cNvSpPr/>
          <p:nvPr/>
        </p:nvSpPr>
        <p:spPr>
          <a:xfrm>
            <a:off x="367982" y="808821"/>
            <a:ext cx="2406428" cy="353943"/>
          </a:xfrm>
          <a:prstGeom prst="rect">
            <a:avLst/>
          </a:prstGeom>
        </p:spPr>
        <p:txBody>
          <a:bodyPr wrap="none">
            <a:spAutoFit/>
          </a:bodyPr>
          <a:lstStyle/>
          <a:p>
            <a:r>
              <a:rPr lang="en-US" sz="1700" b="1" dirty="0" smtClean="0"/>
              <a:t>Strategies Developed</a:t>
            </a:r>
            <a:endParaRPr lang="en-US" sz="1700" b="1" dirty="0"/>
          </a:p>
        </p:txBody>
      </p:sp>
    </p:spTree>
    <p:extLst>
      <p:ext uri="{BB962C8B-B14F-4D97-AF65-F5344CB8AC3E}">
        <p14:creationId xmlns:p14="http://schemas.microsoft.com/office/powerpoint/2010/main" val="1749059991"/>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684" y="788609"/>
            <a:ext cx="8232775" cy="304800"/>
          </a:xfrm>
        </p:spPr>
        <p:txBody>
          <a:bodyPr/>
          <a:lstStyle/>
          <a:p>
            <a:r>
              <a:rPr lang="en-US" dirty="0" smtClean="0"/>
              <a:t>Strategies Developed</a:t>
            </a:r>
            <a:r>
              <a:rPr lang="en-US" dirty="0"/>
              <a:t/>
            </a:r>
            <a:br>
              <a:rPr lang="en-US" dirty="0"/>
            </a:br>
            <a:endParaRPr lang="en-US" dirty="0"/>
          </a:p>
        </p:txBody>
      </p:sp>
      <p:sp>
        <p:nvSpPr>
          <p:cNvPr id="4" name="Text Placeholder 3"/>
          <p:cNvSpPr>
            <a:spLocks noGrp="1"/>
          </p:cNvSpPr>
          <p:nvPr>
            <p:ph type="body" sz="quarter" idx="10"/>
          </p:nvPr>
        </p:nvSpPr>
        <p:spPr>
          <a:xfrm>
            <a:off x="455613" y="1187986"/>
            <a:ext cx="8229600" cy="215444"/>
          </a:xfrm>
        </p:spPr>
        <p:txBody>
          <a:bodyPr/>
          <a:lstStyle/>
          <a:p>
            <a:r>
              <a:rPr lang="en-US" sz="1800" dirty="0" smtClean="0"/>
              <a:t>Developing Country Charters </a:t>
            </a:r>
            <a:endParaRPr lang="en-US" sz="1800" dirty="0"/>
          </a:p>
        </p:txBody>
      </p:sp>
      <p:sp>
        <p:nvSpPr>
          <p:cNvPr id="18" name="Rectangle 17"/>
          <p:cNvSpPr/>
          <p:nvPr/>
        </p:nvSpPr>
        <p:spPr>
          <a:xfrm>
            <a:off x="412163" y="1514771"/>
            <a:ext cx="8154918" cy="5078313"/>
          </a:xfrm>
          <a:prstGeom prst="rect">
            <a:avLst/>
          </a:prstGeom>
        </p:spPr>
        <p:txBody>
          <a:bodyPr wrap="square">
            <a:spAutoFit/>
          </a:bodyPr>
          <a:lstStyle/>
          <a:p>
            <a:pPr marL="285750" indent="-285750">
              <a:lnSpc>
                <a:spcPct val="150000"/>
              </a:lnSpc>
              <a:buFont typeface="Arial" panose="020B0604020202020204" pitchFamily="34" charset="0"/>
              <a:buChar char="•"/>
            </a:pPr>
            <a:r>
              <a:rPr lang="en-US" b="1" dirty="0">
                <a:ea typeface="MS Mincho" panose="02020609040205080304" pitchFamily="49" charset="-128"/>
                <a:cs typeface="Times New Roman" panose="02020603050405020304" pitchFamily="18" charset="0"/>
              </a:rPr>
              <a:t>MDRT leadership, staff and the Hay Group participated in </a:t>
            </a:r>
            <a:r>
              <a:rPr lang="en-US" b="1" dirty="0" smtClean="0">
                <a:ea typeface="MS Mincho" panose="02020609040205080304" pitchFamily="49" charset="-128"/>
                <a:cs typeface="Times New Roman" panose="02020603050405020304" pitchFamily="18" charset="0"/>
              </a:rPr>
              <a:t>several interrelated initiatives </a:t>
            </a:r>
            <a:r>
              <a:rPr lang="en-US" b="1" dirty="0" smtClean="0">
                <a:solidFill>
                  <a:schemeClr val="accent6"/>
                </a:solidFill>
                <a:ea typeface="MS Mincho" panose="02020609040205080304" pitchFamily="49" charset="-128"/>
                <a:cs typeface="Times New Roman" panose="02020603050405020304" pitchFamily="18" charset="0"/>
              </a:rPr>
              <a:t>(Work Streams) </a:t>
            </a:r>
            <a:r>
              <a:rPr lang="en-US" b="1" dirty="0" smtClean="0">
                <a:ea typeface="MS Mincho" panose="02020609040205080304" pitchFamily="49" charset="-128"/>
                <a:cs typeface="Times New Roman" panose="02020603050405020304" pitchFamily="18" charset="0"/>
              </a:rPr>
              <a:t>to </a:t>
            </a:r>
            <a:r>
              <a:rPr lang="en-US" b="1" dirty="0">
                <a:ea typeface="MS Mincho" panose="02020609040205080304" pitchFamily="49" charset="-128"/>
                <a:cs typeface="Times New Roman" panose="02020603050405020304" pitchFamily="18" charset="0"/>
              </a:rPr>
              <a:t>develop </a:t>
            </a:r>
            <a:r>
              <a:rPr lang="en-US" b="1" dirty="0" smtClean="0">
                <a:ea typeface="MS Mincho" panose="02020609040205080304" pitchFamily="49" charset="-128"/>
                <a:cs typeface="Times New Roman" panose="02020603050405020304" pitchFamily="18" charset="0"/>
              </a:rPr>
              <a:t>specific Country Charters within the Strategic Plan. </a:t>
            </a:r>
          </a:p>
          <a:p>
            <a:pPr marL="285750" indent="-285750">
              <a:lnSpc>
                <a:spcPct val="150000"/>
              </a:lnSpc>
              <a:buFont typeface="Arial" panose="020B0604020202020204" pitchFamily="34" charset="0"/>
              <a:buChar char="•"/>
            </a:pPr>
            <a:endParaRPr lang="en-US" b="1" dirty="0">
              <a:solidFill>
                <a:srgbClr val="000000"/>
              </a:solidFill>
              <a:ea typeface="MS Mincho" panose="02020609040205080304" pitchFamily="49" charset="-128"/>
              <a:cs typeface="Times New Roman" panose="02020603050405020304" pitchFamily="18" charset="0"/>
            </a:endParaRPr>
          </a:p>
          <a:p>
            <a:pPr marL="285750" indent="-285750">
              <a:lnSpc>
                <a:spcPct val="150000"/>
              </a:lnSpc>
              <a:buFont typeface="Arial" panose="020B0604020202020204" pitchFamily="34" charset="0"/>
              <a:buChar char="•"/>
            </a:pPr>
            <a:r>
              <a:rPr lang="en-US" b="1" dirty="0" smtClean="0">
                <a:ea typeface="MS Mincho" panose="02020609040205080304" pitchFamily="49" charset="-128"/>
                <a:cs typeface="Times New Roman" panose="02020603050405020304" pitchFamily="18" charset="0"/>
              </a:rPr>
              <a:t>Each Charter provides a roadmap for implementing the Strategic Plan in that particular country.  </a:t>
            </a:r>
          </a:p>
          <a:p>
            <a:pPr marL="285750" indent="-285750">
              <a:lnSpc>
                <a:spcPct val="150000"/>
              </a:lnSpc>
              <a:buFont typeface="Arial" panose="020B0604020202020204" pitchFamily="34" charset="0"/>
              <a:buChar char="•"/>
            </a:pPr>
            <a:endParaRPr lang="en-US" b="1" dirty="0">
              <a:ea typeface="MS Mincho" panose="02020609040205080304" pitchFamily="49" charset="-128"/>
              <a:cs typeface="Times New Roman" panose="02020603050405020304" pitchFamily="18" charset="0"/>
            </a:endParaRPr>
          </a:p>
          <a:p>
            <a:pPr marL="285750" indent="-285750">
              <a:lnSpc>
                <a:spcPct val="150000"/>
              </a:lnSpc>
              <a:buFont typeface="Arial" panose="020B0604020202020204" pitchFamily="34" charset="0"/>
              <a:buChar char="•"/>
            </a:pPr>
            <a:r>
              <a:rPr lang="en-US" b="1" dirty="0" smtClean="0">
                <a:ea typeface="MS Mincho" panose="02020609040205080304" pitchFamily="49" charset="-128"/>
                <a:cs typeface="Times New Roman" panose="02020603050405020304" pitchFamily="18" charset="0"/>
              </a:rPr>
              <a:t>The U.S. Charter was developed first and is being implemented.</a:t>
            </a:r>
          </a:p>
          <a:p>
            <a:pPr marL="285750" indent="-285750">
              <a:lnSpc>
                <a:spcPct val="150000"/>
              </a:lnSpc>
              <a:buFont typeface="Arial" panose="020B0604020202020204" pitchFamily="34" charset="0"/>
              <a:buChar char="•"/>
            </a:pPr>
            <a:endParaRPr lang="en-US" b="1" dirty="0">
              <a:solidFill>
                <a:schemeClr val="accent6"/>
              </a:solidFill>
              <a:ea typeface="MS Mincho" panose="02020609040205080304" pitchFamily="49" charset="-128"/>
              <a:cs typeface="Times New Roman" panose="02020603050405020304" pitchFamily="18" charset="0"/>
            </a:endParaRPr>
          </a:p>
          <a:p>
            <a:pPr marL="285750" indent="-285750">
              <a:lnSpc>
                <a:spcPct val="150000"/>
              </a:lnSpc>
              <a:buFont typeface="Arial" panose="020B0604020202020204" pitchFamily="34" charset="0"/>
              <a:buChar char="•"/>
            </a:pPr>
            <a:r>
              <a:rPr lang="en-US" b="1" dirty="0" smtClean="0">
                <a:solidFill>
                  <a:schemeClr val="accent6"/>
                </a:solidFill>
                <a:ea typeface="MS Mincho" panose="02020609040205080304" pitchFamily="49" charset="-128"/>
                <a:cs typeface="Times New Roman" panose="02020603050405020304" pitchFamily="18" charset="0"/>
              </a:rPr>
              <a:t>The Charters are based </a:t>
            </a:r>
            <a:r>
              <a:rPr lang="en-US" b="1" dirty="0">
                <a:solidFill>
                  <a:schemeClr val="accent6"/>
                </a:solidFill>
                <a:ea typeface="MS Mincho" panose="02020609040205080304" pitchFamily="49" charset="-128"/>
                <a:cs typeface="Times New Roman" panose="02020603050405020304" pitchFamily="18" charset="0"/>
              </a:rPr>
              <a:t>on data and input from staff, various segments of membership and key </a:t>
            </a:r>
            <a:r>
              <a:rPr lang="en-US" b="1" dirty="0" smtClean="0">
                <a:solidFill>
                  <a:schemeClr val="accent6"/>
                </a:solidFill>
                <a:ea typeface="MS Mincho" panose="02020609040205080304" pitchFamily="49" charset="-128"/>
                <a:cs typeface="Times New Roman" panose="02020603050405020304" pitchFamily="18" charset="0"/>
              </a:rPr>
              <a:t>allies. </a:t>
            </a:r>
            <a:r>
              <a:rPr lang="en-US" b="1" dirty="0" smtClean="0">
                <a:solidFill>
                  <a:srgbClr val="000000"/>
                </a:solidFill>
                <a:ea typeface="MS Mincho" panose="02020609040205080304" pitchFamily="49" charset="-128"/>
                <a:cs typeface="Times New Roman" panose="02020603050405020304" pitchFamily="18" charset="0"/>
              </a:rPr>
              <a:t>The most significant contributions to the Charters were: </a:t>
            </a:r>
            <a:endParaRPr lang="en-US" b="1" dirty="0">
              <a:solidFill>
                <a:srgbClr val="000000"/>
              </a:solidFill>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956634584"/>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6" descr="two connected heads consisting of wir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538" y="4162501"/>
            <a:ext cx="890546" cy="64008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4" name="Picture 8" descr="http://media1.corbisimages.com/CorbisImage/hover/60/22/2396/60222396/Corbis-42-60222396.jpg"/>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920" y="5401731"/>
            <a:ext cx="909517" cy="623365"/>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5" name="Picture 10" descr="Close up of office desk with city skyline in background"/>
          <p:cNvPicPr preferRelativeResize="0">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613" y="3107409"/>
            <a:ext cx="890546" cy="64008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6" name="Picture 12" descr="http://media1.corbisimages.com/CorbisImage/hover/60/6/6711/60066711/Corbis-42-60066711.jpg"/>
          <p:cNvPicPr preferRelativeResize="0">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5613" y="1982774"/>
            <a:ext cx="886968" cy="64034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36005" y="811792"/>
            <a:ext cx="8232775" cy="304800"/>
          </a:xfrm>
        </p:spPr>
        <p:txBody>
          <a:bodyPr/>
          <a:lstStyle/>
          <a:p>
            <a:r>
              <a:rPr lang="en-US" dirty="0" smtClean="0"/>
              <a:t>Strategies Developed</a:t>
            </a:r>
            <a:r>
              <a:rPr lang="en-US" dirty="0"/>
              <a:t/>
            </a:r>
            <a:br>
              <a:rPr lang="en-US" dirty="0"/>
            </a:br>
            <a:endParaRPr lang="en-US" dirty="0"/>
          </a:p>
        </p:txBody>
      </p:sp>
      <p:sp>
        <p:nvSpPr>
          <p:cNvPr id="4" name="Text Placeholder 3"/>
          <p:cNvSpPr>
            <a:spLocks noGrp="1"/>
          </p:cNvSpPr>
          <p:nvPr>
            <p:ph type="body" sz="quarter" idx="10"/>
          </p:nvPr>
        </p:nvSpPr>
        <p:spPr>
          <a:xfrm>
            <a:off x="437593" y="1206338"/>
            <a:ext cx="8229600" cy="215444"/>
          </a:xfrm>
        </p:spPr>
        <p:txBody>
          <a:bodyPr/>
          <a:lstStyle/>
          <a:p>
            <a:r>
              <a:rPr lang="en-US" sz="1800" dirty="0" smtClean="0"/>
              <a:t>Stakeholder Input: Work Streams </a:t>
            </a:r>
            <a:endParaRPr lang="en-US" sz="1800" dirty="0"/>
          </a:p>
        </p:txBody>
      </p:sp>
      <p:sp>
        <p:nvSpPr>
          <p:cNvPr id="5" name="Text Placeholder 22"/>
          <p:cNvSpPr txBox="1">
            <a:spLocks/>
          </p:cNvSpPr>
          <p:nvPr/>
        </p:nvSpPr>
        <p:spPr bwMode="auto">
          <a:xfrm>
            <a:off x="3125642" y="1835320"/>
            <a:ext cx="5495926" cy="1128584"/>
          </a:xfrm>
          <a:prstGeom prst="rect">
            <a:avLst/>
          </a:prstGeom>
        </p:spPr>
        <p:txBody>
          <a:bodyPr lIns="0" tIns="0" rIns="0" bIns="0"/>
          <a:lstStyle>
            <a:lvl1pPr marL="174625" indent="-174625" algn="l" rtl="0" eaLnBrk="0" fontAlgn="base" hangingPunct="0">
              <a:spcBef>
                <a:spcPct val="50000"/>
              </a:spcBef>
              <a:spcAft>
                <a:spcPct val="0"/>
              </a:spcAft>
              <a:buClr>
                <a:schemeClr val="accent1"/>
              </a:buClr>
              <a:buChar char="•"/>
              <a:defRPr sz="1600">
                <a:solidFill>
                  <a:srgbClr val="000000"/>
                </a:solidFill>
                <a:latin typeface="+mn-lt"/>
                <a:ea typeface="+mn-ea"/>
                <a:cs typeface="+mn-cs"/>
              </a:defRPr>
            </a:lvl1pPr>
            <a:lvl2pPr marL="517525" indent="-176213" algn="l" rtl="0" eaLnBrk="0" fontAlgn="base" hangingPunct="0">
              <a:spcBef>
                <a:spcPct val="20000"/>
              </a:spcBef>
              <a:spcAft>
                <a:spcPct val="0"/>
              </a:spcAft>
              <a:buFont typeface="Arial" charset="0"/>
              <a:buChar char="–"/>
              <a:defRPr sz="1400">
                <a:solidFill>
                  <a:srgbClr val="000000"/>
                </a:solidFill>
                <a:latin typeface="+mn-lt"/>
              </a:defRPr>
            </a:lvl2pPr>
            <a:lvl3pPr marL="863600" indent="-180975" algn="l" rtl="0" eaLnBrk="0" fontAlgn="base" hangingPunct="0">
              <a:spcBef>
                <a:spcPct val="20000"/>
              </a:spcBef>
              <a:spcAft>
                <a:spcPct val="0"/>
              </a:spcAft>
              <a:buFont typeface="Arial" charset="0"/>
              <a:buChar char="–"/>
              <a:defRPr sz="1200">
                <a:solidFill>
                  <a:srgbClr val="000000"/>
                </a:solidFill>
                <a:latin typeface="+mn-lt"/>
              </a:defRPr>
            </a:lvl3pPr>
            <a:lvl4pPr marL="1200150" indent="-176213" algn="l" rtl="0" eaLnBrk="0" fontAlgn="base" hangingPunct="0">
              <a:spcBef>
                <a:spcPct val="20000"/>
              </a:spcBef>
              <a:spcAft>
                <a:spcPct val="0"/>
              </a:spcAft>
              <a:buFont typeface="Arial" charset="0"/>
              <a:buChar char="–"/>
              <a:defRPr sz="1000">
                <a:solidFill>
                  <a:srgbClr val="000000"/>
                </a:solidFill>
                <a:latin typeface="+mn-lt"/>
              </a:defRPr>
            </a:lvl4pPr>
            <a:lvl5pPr marL="1543050" indent="-166688" algn="l" rtl="0" eaLnBrk="0" fontAlgn="base" hangingPunct="0">
              <a:spcBef>
                <a:spcPct val="20000"/>
              </a:spcBef>
              <a:spcAft>
                <a:spcPct val="0"/>
              </a:spcAft>
              <a:buFont typeface="Arial" charset="0"/>
              <a:buChar char="–"/>
              <a:defRPr sz="1600" b="1">
                <a:solidFill>
                  <a:schemeClr val="tx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a:lstStyle>
          <a:p>
            <a:pPr marL="0" indent="0">
              <a:lnSpc>
                <a:spcPct val="150000"/>
              </a:lnSpc>
              <a:buClr>
                <a:srgbClr val="0055AD"/>
              </a:buClr>
              <a:buFontTx/>
              <a:buNone/>
            </a:pPr>
            <a:r>
              <a:rPr lang="en-US" sz="1400" b="1" dirty="0"/>
              <a:t>I</a:t>
            </a:r>
            <a:r>
              <a:rPr lang="en-US" sz="1400" b="1" dirty="0" smtClean="0"/>
              <a:t>dentification of seven </a:t>
            </a:r>
            <a:r>
              <a:rPr lang="en-US" sz="1400" b="1" dirty="0" smtClean="0">
                <a:solidFill>
                  <a:schemeClr val="accent6"/>
                </a:solidFill>
              </a:rPr>
              <a:t>Platforms</a:t>
            </a:r>
            <a:r>
              <a:rPr lang="en-US" sz="1400" b="1" dirty="0" smtClean="0"/>
              <a:t>, which are areas for adding value to members and stakeholders (allies, companies, etc.) </a:t>
            </a:r>
            <a:r>
              <a:rPr lang="en-US" sz="1400" b="1" i="1" dirty="0" smtClean="0">
                <a:solidFill>
                  <a:schemeClr val="tx1"/>
                </a:solidFill>
              </a:rPr>
              <a:t>(Staff: Pam and Katie).</a:t>
            </a:r>
            <a:endParaRPr lang="en-US" sz="1400" b="1" i="1" dirty="0">
              <a:solidFill>
                <a:schemeClr val="tx1"/>
              </a:solidFill>
            </a:endParaRPr>
          </a:p>
        </p:txBody>
      </p:sp>
      <p:sp>
        <p:nvSpPr>
          <p:cNvPr id="6" name="Text Placeholder 23"/>
          <p:cNvSpPr txBox="1">
            <a:spLocks/>
          </p:cNvSpPr>
          <p:nvPr/>
        </p:nvSpPr>
        <p:spPr bwMode="auto">
          <a:xfrm>
            <a:off x="3125642" y="3172333"/>
            <a:ext cx="5082694" cy="634911"/>
          </a:xfrm>
          <a:prstGeom prst="rect">
            <a:avLst/>
          </a:prstGeom>
        </p:spPr>
        <p:txBody>
          <a:bodyPr lIns="0" tIns="0" rIns="0" bIns="0"/>
          <a:lstStyle>
            <a:lvl1pPr marL="174625" indent="-174625" algn="l" rtl="0" eaLnBrk="0" fontAlgn="base" hangingPunct="0">
              <a:spcBef>
                <a:spcPct val="50000"/>
              </a:spcBef>
              <a:spcAft>
                <a:spcPct val="0"/>
              </a:spcAft>
              <a:buClr>
                <a:schemeClr val="accent1"/>
              </a:buClr>
              <a:buChar char="•"/>
              <a:defRPr sz="1600">
                <a:solidFill>
                  <a:srgbClr val="000000"/>
                </a:solidFill>
                <a:latin typeface="+mn-lt"/>
                <a:ea typeface="+mn-ea"/>
                <a:cs typeface="+mn-cs"/>
              </a:defRPr>
            </a:lvl1pPr>
            <a:lvl2pPr marL="517525" indent="-176213" algn="l" rtl="0" eaLnBrk="0" fontAlgn="base" hangingPunct="0">
              <a:spcBef>
                <a:spcPct val="20000"/>
              </a:spcBef>
              <a:spcAft>
                <a:spcPct val="0"/>
              </a:spcAft>
              <a:buFont typeface="Arial" charset="0"/>
              <a:buChar char="–"/>
              <a:defRPr sz="1400">
                <a:solidFill>
                  <a:srgbClr val="000000"/>
                </a:solidFill>
                <a:latin typeface="+mn-lt"/>
              </a:defRPr>
            </a:lvl2pPr>
            <a:lvl3pPr marL="863600" indent="-180975" algn="l" rtl="0" eaLnBrk="0" fontAlgn="base" hangingPunct="0">
              <a:spcBef>
                <a:spcPct val="20000"/>
              </a:spcBef>
              <a:spcAft>
                <a:spcPct val="0"/>
              </a:spcAft>
              <a:buFont typeface="Arial" charset="0"/>
              <a:buChar char="–"/>
              <a:defRPr sz="1200">
                <a:solidFill>
                  <a:srgbClr val="000000"/>
                </a:solidFill>
                <a:latin typeface="+mn-lt"/>
              </a:defRPr>
            </a:lvl3pPr>
            <a:lvl4pPr marL="1200150" indent="-176213" algn="l" rtl="0" eaLnBrk="0" fontAlgn="base" hangingPunct="0">
              <a:spcBef>
                <a:spcPct val="20000"/>
              </a:spcBef>
              <a:spcAft>
                <a:spcPct val="0"/>
              </a:spcAft>
              <a:buFont typeface="Arial" charset="0"/>
              <a:buChar char="–"/>
              <a:defRPr sz="1000">
                <a:solidFill>
                  <a:srgbClr val="000000"/>
                </a:solidFill>
                <a:latin typeface="+mn-lt"/>
              </a:defRPr>
            </a:lvl4pPr>
            <a:lvl5pPr marL="1543050" indent="-166688" algn="l" rtl="0" eaLnBrk="0" fontAlgn="base" hangingPunct="0">
              <a:spcBef>
                <a:spcPct val="20000"/>
              </a:spcBef>
              <a:spcAft>
                <a:spcPct val="0"/>
              </a:spcAft>
              <a:buFont typeface="Arial" charset="0"/>
              <a:buChar char="–"/>
              <a:defRPr sz="1600" b="1">
                <a:solidFill>
                  <a:schemeClr val="tx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a:lstStyle>
          <a:p>
            <a:pPr marL="0" indent="0">
              <a:spcBef>
                <a:spcPts val="800"/>
              </a:spcBef>
              <a:buClr>
                <a:srgbClr val="0055AD"/>
              </a:buClr>
              <a:buFontTx/>
              <a:buNone/>
            </a:pPr>
            <a:r>
              <a:rPr lang="en-US" sz="1400" b="1" dirty="0" smtClean="0"/>
              <a:t>Input </a:t>
            </a:r>
            <a:r>
              <a:rPr lang="en-US" sz="1400" b="1" dirty="0"/>
              <a:t>from strategic </a:t>
            </a:r>
            <a:r>
              <a:rPr lang="en-US" sz="1400" b="1" dirty="0">
                <a:solidFill>
                  <a:schemeClr val="accent6"/>
                </a:solidFill>
              </a:rPr>
              <a:t>company </a:t>
            </a:r>
            <a:r>
              <a:rPr lang="en-US" sz="1400" b="1" dirty="0" smtClean="0">
                <a:solidFill>
                  <a:schemeClr val="accent6"/>
                </a:solidFill>
              </a:rPr>
              <a:t>allies </a:t>
            </a:r>
          </a:p>
          <a:p>
            <a:pPr marL="0" indent="0">
              <a:spcBef>
                <a:spcPts val="800"/>
              </a:spcBef>
              <a:buClr>
                <a:srgbClr val="0055AD"/>
              </a:buClr>
              <a:buFontTx/>
              <a:buNone/>
            </a:pPr>
            <a:r>
              <a:rPr lang="en-US" sz="1400" b="1" i="1" dirty="0" smtClean="0">
                <a:solidFill>
                  <a:schemeClr val="tx1"/>
                </a:solidFill>
              </a:rPr>
              <a:t>(Staff: Eryn and Patti).</a:t>
            </a:r>
            <a:endParaRPr lang="nl-NL" sz="1400" b="1" i="1" kern="0" dirty="0">
              <a:solidFill>
                <a:schemeClr val="tx1"/>
              </a:solidFill>
            </a:endParaRPr>
          </a:p>
        </p:txBody>
      </p:sp>
      <p:sp>
        <p:nvSpPr>
          <p:cNvPr id="7" name="Text Placeholder 27"/>
          <p:cNvSpPr txBox="1">
            <a:spLocks/>
          </p:cNvSpPr>
          <p:nvPr/>
        </p:nvSpPr>
        <p:spPr bwMode="auto">
          <a:xfrm>
            <a:off x="3125642" y="4162501"/>
            <a:ext cx="5815911" cy="847528"/>
          </a:xfrm>
          <a:prstGeom prst="rect">
            <a:avLst/>
          </a:prstGeom>
        </p:spPr>
        <p:txBody>
          <a:bodyPr lIns="0" tIns="0" rIns="0" bIns="0"/>
          <a:lstStyle>
            <a:lvl1pPr marL="174625" indent="-174625" algn="l" rtl="0" eaLnBrk="0" fontAlgn="base" hangingPunct="0">
              <a:spcBef>
                <a:spcPct val="50000"/>
              </a:spcBef>
              <a:spcAft>
                <a:spcPct val="0"/>
              </a:spcAft>
              <a:buClr>
                <a:schemeClr val="accent1"/>
              </a:buClr>
              <a:buChar char="•"/>
              <a:defRPr sz="1600">
                <a:solidFill>
                  <a:srgbClr val="000000"/>
                </a:solidFill>
                <a:latin typeface="+mn-lt"/>
                <a:ea typeface="+mn-ea"/>
                <a:cs typeface="+mn-cs"/>
              </a:defRPr>
            </a:lvl1pPr>
            <a:lvl2pPr marL="517525" indent="-176213" algn="l" rtl="0" eaLnBrk="0" fontAlgn="base" hangingPunct="0">
              <a:spcBef>
                <a:spcPct val="20000"/>
              </a:spcBef>
              <a:spcAft>
                <a:spcPct val="0"/>
              </a:spcAft>
              <a:buFont typeface="Arial" charset="0"/>
              <a:buChar char="–"/>
              <a:defRPr sz="1400">
                <a:solidFill>
                  <a:srgbClr val="000000"/>
                </a:solidFill>
                <a:latin typeface="+mn-lt"/>
              </a:defRPr>
            </a:lvl2pPr>
            <a:lvl3pPr marL="863600" indent="-180975" algn="l" rtl="0" eaLnBrk="0" fontAlgn="base" hangingPunct="0">
              <a:spcBef>
                <a:spcPct val="20000"/>
              </a:spcBef>
              <a:spcAft>
                <a:spcPct val="0"/>
              </a:spcAft>
              <a:buFont typeface="Arial" charset="0"/>
              <a:buChar char="–"/>
              <a:defRPr sz="1200">
                <a:solidFill>
                  <a:srgbClr val="000000"/>
                </a:solidFill>
                <a:latin typeface="+mn-lt"/>
              </a:defRPr>
            </a:lvl3pPr>
            <a:lvl4pPr marL="1200150" indent="-176213" algn="l" rtl="0" eaLnBrk="0" fontAlgn="base" hangingPunct="0">
              <a:spcBef>
                <a:spcPct val="20000"/>
              </a:spcBef>
              <a:spcAft>
                <a:spcPct val="0"/>
              </a:spcAft>
              <a:buFont typeface="Arial" charset="0"/>
              <a:buChar char="–"/>
              <a:defRPr sz="1000">
                <a:solidFill>
                  <a:srgbClr val="000000"/>
                </a:solidFill>
                <a:latin typeface="+mn-lt"/>
              </a:defRPr>
            </a:lvl4pPr>
            <a:lvl5pPr marL="1543050" indent="-166688" algn="l" rtl="0" eaLnBrk="0" fontAlgn="base" hangingPunct="0">
              <a:spcBef>
                <a:spcPct val="20000"/>
              </a:spcBef>
              <a:spcAft>
                <a:spcPct val="0"/>
              </a:spcAft>
              <a:buFont typeface="Arial" charset="0"/>
              <a:buChar char="–"/>
              <a:defRPr sz="1600" b="1">
                <a:solidFill>
                  <a:schemeClr val="tx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a:lstStyle>
          <a:p>
            <a:pPr marL="0" indent="0">
              <a:lnSpc>
                <a:spcPct val="150000"/>
              </a:lnSpc>
              <a:buClr>
                <a:srgbClr val="0055AD"/>
              </a:buClr>
              <a:buFontTx/>
              <a:buNone/>
            </a:pPr>
            <a:r>
              <a:rPr lang="en-US" sz="1400" b="1" dirty="0" smtClean="0">
                <a:solidFill>
                  <a:schemeClr val="accent6"/>
                </a:solidFill>
              </a:rPr>
              <a:t>Surveys</a:t>
            </a:r>
            <a:r>
              <a:rPr lang="en-US" sz="1400" b="1" dirty="0" smtClean="0"/>
              <a:t> of current and former members on a wide </a:t>
            </a:r>
            <a:r>
              <a:rPr lang="en-US" sz="1400" b="1" dirty="0"/>
              <a:t>range of </a:t>
            </a:r>
            <a:r>
              <a:rPr lang="en-US" sz="1400" b="1" dirty="0" smtClean="0"/>
              <a:t>topics </a:t>
            </a:r>
            <a:r>
              <a:rPr lang="en-US" sz="1400" b="1" i="1" dirty="0" smtClean="0">
                <a:solidFill>
                  <a:schemeClr val="tx1"/>
                </a:solidFill>
              </a:rPr>
              <a:t>(Staff: Tom and Vickie). </a:t>
            </a:r>
            <a:endParaRPr lang="en-US" sz="1400" b="1" i="1" dirty="0">
              <a:solidFill>
                <a:schemeClr val="tx1"/>
              </a:solidFill>
            </a:endParaRPr>
          </a:p>
        </p:txBody>
      </p:sp>
      <p:sp>
        <p:nvSpPr>
          <p:cNvPr id="8" name="Rectangle 4"/>
          <p:cNvSpPr>
            <a:spLocks noChangeArrowheads="1"/>
          </p:cNvSpPr>
          <p:nvPr/>
        </p:nvSpPr>
        <p:spPr bwMode="gray">
          <a:xfrm>
            <a:off x="1343656" y="1983036"/>
            <a:ext cx="1552575" cy="640080"/>
          </a:xfrm>
          <a:prstGeom prst="rect">
            <a:avLst/>
          </a:prstGeom>
          <a:solidFill>
            <a:schemeClr val="accent1"/>
          </a:solidFill>
          <a:ln w="12700" algn="ctr">
            <a:noFill/>
            <a:miter lim="800000"/>
            <a:headEnd/>
            <a:tailEnd/>
          </a:ln>
        </p:spPr>
        <p:txBody>
          <a:bodyPr lIns="72000" tIns="72000" rIns="72000" bIns="72000" anchor="ctr" anchorCtr="1"/>
          <a:lstStyle/>
          <a:p>
            <a:pPr algn="ctr">
              <a:lnSpc>
                <a:spcPct val="106000"/>
              </a:lnSpc>
              <a:defRPr/>
            </a:pPr>
            <a:r>
              <a:rPr lang="en-US" sz="1200" b="1" dirty="0" smtClean="0">
                <a:solidFill>
                  <a:srgbClr val="FFFFFF"/>
                </a:solidFill>
              </a:rPr>
              <a:t>Innovation</a:t>
            </a:r>
          </a:p>
          <a:p>
            <a:pPr algn="ctr">
              <a:lnSpc>
                <a:spcPct val="106000"/>
              </a:lnSpc>
              <a:defRPr/>
            </a:pPr>
            <a:r>
              <a:rPr lang="en-US" sz="1000" b="1" dirty="0" smtClean="0">
                <a:solidFill>
                  <a:srgbClr val="FFFFFF"/>
                </a:solidFill>
              </a:rPr>
              <a:t>(Mark Hanna)</a:t>
            </a:r>
            <a:endParaRPr lang="en-US" sz="1100" b="1" dirty="0">
              <a:solidFill>
                <a:srgbClr val="FFFFFF"/>
              </a:solidFill>
            </a:endParaRPr>
          </a:p>
        </p:txBody>
      </p:sp>
      <p:sp>
        <p:nvSpPr>
          <p:cNvPr id="9" name="Rectangle 7"/>
          <p:cNvSpPr>
            <a:spLocks noChangeArrowheads="1"/>
          </p:cNvSpPr>
          <p:nvPr/>
        </p:nvSpPr>
        <p:spPr bwMode="gray">
          <a:xfrm>
            <a:off x="1343656" y="3107409"/>
            <a:ext cx="1552575" cy="640080"/>
          </a:xfrm>
          <a:prstGeom prst="rect">
            <a:avLst/>
          </a:prstGeom>
          <a:solidFill>
            <a:schemeClr val="accent1"/>
          </a:solidFill>
          <a:ln w="12700" algn="ctr">
            <a:noFill/>
            <a:miter lim="800000"/>
            <a:headEnd/>
            <a:tailEnd/>
          </a:ln>
        </p:spPr>
        <p:txBody>
          <a:bodyPr lIns="72000" tIns="72000" rIns="72000" bIns="72000" anchor="ctr" anchorCtr="1"/>
          <a:lstStyle/>
          <a:p>
            <a:pPr algn="ctr">
              <a:lnSpc>
                <a:spcPct val="106000"/>
              </a:lnSpc>
              <a:defRPr/>
            </a:pPr>
            <a:r>
              <a:rPr lang="en-US" sz="1200" b="1" dirty="0" smtClean="0">
                <a:solidFill>
                  <a:srgbClr val="FFFFFF"/>
                </a:solidFill>
              </a:rPr>
              <a:t>Strategic Relations</a:t>
            </a:r>
            <a:endParaRPr lang="en-US" sz="1200" b="1" dirty="0">
              <a:solidFill>
                <a:srgbClr val="FFFFFF"/>
              </a:solidFill>
            </a:endParaRPr>
          </a:p>
          <a:p>
            <a:pPr algn="ctr">
              <a:lnSpc>
                <a:spcPct val="106000"/>
              </a:lnSpc>
              <a:defRPr/>
            </a:pPr>
            <a:r>
              <a:rPr lang="en-US" sz="1000" b="1" dirty="0" smtClean="0">
                <a:solidFill>
                  <a:srgbClr val="FFFFFF"/>
                </a:solidFill>
              </a:rPr>
              <a:t>(Caroline Banks)</a:t>
            </a:r>
            <a:endParaRPr lang="en-US" sz="1100" b="1" dirty="0">
              <a:solidFill>
                <a:srgbClr val="FFFFFF"/>
              </a:solidFill>
            </a:endParaRPr>
          </a:p>
        </p:txBody>
      </p:sp>
      <p:sp>
        <p:nvSpPr>
          <p:cNvPr id="10" name="Rectangle 9"/>
          <p:cNvSpPr>
            <a:spLocks noChangeArrowheads="1"/>
          </p:cNvSpPr>
          <p:nvPr/>
        </p:nvSpPr>
        <p:spPr bwMode="gray">
          <a:xfrm>
            <a:off x="1342581" y="4162559"/>
            <a:ext cx="1552575" cy="640080"/>
          </a:xfrm>
          <a:prstGeom prst="rect">
            <a:avLst/>
          </a:prstGeom>
          <a:solidFill>
            <a:schemeClr val="accent1"/>
          </a:solidFill>
          <a:ln w="12700" algn="ctr">
            <a:noFill/>
            <a:miter lim="800000"/>
            <a:headEnd/>
            <a:tailEnd/>
          </a:ln>
        </p:spPr>
        <p:txBody>
          <a:bodyPr lIns="72000" tIns="72000" rIns="72000" bIns="72000" anchor="ctr" anchorCtr="1"/>
          <a:lstStyle/>
          <a:p>
            <a:pPr algn="ctr">
              <a:lnSpc>
                <a:spcPct val="106000"/>
              </a:lnSpc>
              <a:defRPr/>
            </a:pPr>
            <a:r>
              <a:rPr lang="en-US" sz="1200" b="1" dirty="0" smtClean="0">
                <a:solidFill>
                  <a:srgbClr val="FFFFFF"/>
                </a:solidFill>
              </a:rPr>
              <a:t>Member Insights</a:t>
            </a:r>
            <a:endParaRPr lang="en-US" sz="1200" b="1" dirty="0">
              <a:solidFill>
                <a:srgbClr val="FFFFFF"/>
              </a:solidFill>
            </a:endParaRPr>
          </a:p>
          <a:p>
            <a:pPr algn="ctr">
              <a:lnSpc>
                <a:spcPct val="106000"/>
              </a:lnSpc>
              <a:defRPr/>
            </a:pPr>
            <a:r>
              <a:rPr lang="en-US" sz="1000" b="1" dirty="0" smtClean="0">
                <a:solidFill>
                  <a:srgbClr val="FFFFFF"/>
                </a:solidFill>
              </a:rPr>
              <a:t>(Brian </a:t>
            </a:r>
            <a:r>
              <a:rPr lang="en-US" sz="1000" b="1" dirty="0" err="1" smtClean="0">
                <a:solidFill>
                  <a:srgbClr val="FFFFFF"/>
                </a:solidFill>
              </a:rPr>
              <a:t>Heckert</a:t>
            </a:r>
            <a:r>
              <a:rPr lang="en-US" sz="1000" b="1" dirty="0" smtClean="0">
                <a:solidFill>
                  <a:srgbClr val="FFFFFF"/>
                </a:solidFill>
              </a:rPr>
              <a:t>)</a:t>
            </a:r>
            <a:endParaRPr lang="en-US" sz="1100" b="1" dirty="0">
              <a:solidFill>
                <a:srgbClr val="FFFFFF"/>
              </a:solidFill>
            </a:endParaRPr>
          </a:p>
        </p:txBody>
      </p:sp>
      <p:sp>
        <p:nvSpPr>
          <p:cNvPr id="11" name="Rectangle 10"/>
          <p:cNvSpPr>
            <a:spLocks noChangeArrowheads="1"/>
          </p:cNvSpPr>
          <p:nvPr/>
        </p:nvSpPr>
        <p:spPr bwMode="gray">
          <a:xfrm>
            <a:off x="1431437" y="5401789"/>
            <a:ext cx="1552575" cy="640080"/>
          </a:xfrm>
          <a:prstGeom prst="rect">
            <a:avLst/>
          </a:prstGeom>
          <a:solidFill>
            <a:schemeClr val="accent1"/>
          </a:solidFill>
          <a:ln w="12700" algn="ctr">
            <a:noFill/>
            <a:miter lim="800000"/>
            <a:headEnd/>
            <a:tailEnd/>
          </a:ln>
        </p:spPr>
        <p:txBody>
          <a:bodyPr lIns="72000" tIns="72000" rIns="72000" bIns="72000" anchor="ctr" anchorCtr="1"/>
          <a:lstStyle/>
          <a:p>
            <a:pPr algn="ctr">
              <a:lnSpc>
                <a:spcPct val="106000"/>
              </a:lnSpc>
              <a:defRPr/>
            </a:pPr>
            <a:r>
              <a:rPr lang="en-US" sz="1200" b="1" dirty="0" smtClean="0">
                <a:solidFill>
                  <a:srgbClr val="FFFFFF"/>
                </a:solidFill>
              </a:rPr>
              <a:t>Japan and Korea Charters</a:t>
            </a:r>
            <a:endParaRPr lang="en-US" sz="1200" b="1" dirty="0">
              <a:solidFill>
                <a:srgbClr val="FFFFFF"/>
              </a:solidFill>
            </a:endParaRPr>
          </a:p>
          <a:p>
            <a:pPr algn="ctr">
              <a:lnSpc>
                <a:spcPct val="106000"/>
              </a:lnSpc>
              <a:defRPr/>
            </a:pPr>
            <a:r>
              <a:rPr lang="en-US" sz="1000" b="1" dirty="0" smtClean="0">
                <a:solidFill>
                  <a:srgbClr val="FFFFFF"/>
                </a:solidFill>
              </a:rPr>
              <a:t>(Ex. Comm.)</a:t>
            </a:r>
            <a:endParaRPr lang="en-US" sz="1100" b="1" dirty="0">
              <a:solidFill>
                <a:srgbClr val="FFFFFF"/>
              </a:solidFill>
            </a:endParaRPr>
          </a:p>
        </p:txBody>
      </p:sp>
      <p:sp>
        <p:nvSpPr>
          <p:cNvPr id="12" name="Text Placeholder 27"/>
          <p:cNvSpPr txBox="1">
            <a:spLocks/>
          </p:cNvSpPr>
          <p:nvPr/>
        </p:nvSpPr>
        <p:spPr bwMode="auto">
          <a:xfrm>
            <a:off x="3125642" y="5237081"/>
            <a:ext cx="5669791" cy="969496"/>
          </a:xfrm>
          <a:prstGeom prst="rect">
            <a:avLst/>
          </a:prstGeom>
        </p:spPr>
        <p:txBody>
          <a:bodyPr vert="horz" wrap="square" lIns="0" tIns="0" rIns="0" bIns="0" rtlCol="0">
            <a:spAutoFit/>
          </a:bodyPr>
          <a:lstStyle/>
          <a:p>
            <a:pPr>
              <a:lnSpc>
                <a:spcPct val="150000"/>
              </a:lnSpc>
            </a:pPr>
            <a:r>
              <a:rPr lang="en-US" sz="1400" b="1" dirty="0" smtClean="0">
                <a:solidFill>
                  <a:srgbClr val="000000"/>
                </a:solidFill>
              </a:rPr>
              <a:t>The output of other work streams was compiled to </a:t>
            </a:r>
            <a:r>
              <a:rPr lang="en-US" sz="1400" b="1" dirty="0" smtClean="0">
                <a:solidFill>
                  <a:schemeClr val="accent6"/>
                </a:solidFill>
              </a:rPr>
              <a:t>develop draft charters </a:t>
            </a:r>
            <a:r>
              <a:rPr lang="en-US" sz="1400" b="1" dirty="0" smtClean="0">
                <a:solidFill>
                  <a:srgbClr val="000000"/>
                </a:solidFill>
              </a:rPr>
              <a:t>unique to Japanese and Korean memberships</a:t>
            </a:r>
            <a:r>
              <a:rPr lang="en-US" sz="1400" b="1" dirty="0" smtClean="0"/>
              <a:t> for Ex. Comm. to review/approve. </a:t>
            </a:r>
            <a:r>
              <a:rPr lang="en-US" sz="1400" b="1" i="1" dirty="0" smtClean="0"/>
              <a:t>(Ex. Staff, Hay Group)</a:t>
            </a:r>
            <a:r>
              <a:rPr lang="en-US" sz="1400" b="1" dirty="0" smtClean="0"/>
              <a:t>. </a:t>
            </a:r>
            <a:endParaRPr lang="en-US" sz="1400" b="1" dirty="0"/>
          </a:p>
        </p:txBody>
      </p:sp>
    </p:spTree>
    <p:extLst>
      <p:ext uri="{BB962C8B-B14F-4D97-AF65-F5344CB8AC3E}">
        <p14:creationId xmlns:p14="http://schemas.microsoft.com/office/powerpoint/2010/main" val="2574001583"/>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684" y="788609"/>
            <a:ext cx="8232775" cy="304800"/>
          </a:xfrm>
        </p:spPr>
        <p:txBody>
          <a:bodyPr/>
          <a:lstStyle/>
          <a:p>
            <a:r>
              <a:rPr lang="en-US" dirty="0" smtClean="0"/>
              <a:t>Strategies Developed</a:t>
            </a:r>
            <a:r>
              <a:rPr lang="en-US" dirty="0"/>
              <a:t/>
            </a:r>
            <a:br>
              <a:rPr lang="en-US" dirty="0"/>
            </a:br>
            <a:endParaRPr lang="en-US" dirty="0"/>
          </a:p>
        </p:txBody>
      </p:sp>
      <p:sp>
        <p:nvSpPr>
          <p:cNvPr id="4" name="Text Placeholder 3"/>
          <p:cNvSpPr>
            <a:spLocks noGrp="1"/>
          </p:cNvSpPr>
          <p:nvPr>
            <p:ph type="body" sz="quarter" idx="10"/>
          </p:nvPr>
        </p:nvSpPr>
        <p:spPr>
          <a:xfrm>
            <a:off x="455613" y="1187986"/>
            <a:ext cx="8229600" cy="215444"/>
          </a:xfrm>
        </p:spPr>
        <p:txBody>
          <a:bodyPr/>
          <a:lstStyle/>
          <a:p>
            <a:r>
              <a:rPr lang="en-US" sz="1800" dirty="0" smtClean="0"/>
              <a:t>The “Kill List” </a:t>
            </a:r>
            <a:endParaRPr lang="en-US" sz="1800" dirty="0"/>
          </a:p>
        </p:txBody>
      </p:sp>
      <p:sp>
        <p:nvSpPr>
          <p:cNvPr id="18" name="Rectangle 17"/>
          <p:cNvSpPr/>
          <p:nvPr/>
        </p:nvSpPr>
        <p:spPr>
          <a:xfrm>
            <a:off x="494541" y="1877236"/>
            <a:ext cx="8154918" cy="4247317"/>
          </a:xfrm>
          <a:prstGeom prst="rect">
            <a:avLst/>
          </a:prstGeom>
        </p:spPr>
        <p:txBody>
          <a:bodyPr wrap="square">
            <a:spAutoFit/>
          </a:bodyPr>
          <a:lstStyle/>
          <a:p>
            <a:pPr marL="285750" indent="-285750">
              <a:lnSpc>
                <a:spcPct val="150000"/>
              </a:lnSpc>
              <a:buFont typeface="Arial" panose="020B0604020202020204" pitchFamily="34" charset="0"/>
              <a:buChar char="•"/>
            </a:pPr>
            <a:r>
              <a:rPr lang="en-US" dirty="0" smtClean="0">
                <a:ea typeface="MS Mincho" panose="02020609040205080304" pitchFamily="49" charset="-128"/>
                <a:cs typeface="Times New Roman" panose="02020603050405020304" pitchFamily="18" charset="0"/>
              </a:rPr>
              <a:t>Executive Staff worked with their staffs to develop a list of initiatives to eliminate.</a:t>
            </a:r>
          </a:p>
          <a:p>
            <a:pPr marL="285750" indent="-285750">
              <a:lnSpc>
                <a:spcPct val="150000"/>
              </a:lnSpc>
              <a:buFont typeface="Arial" panose="020B0604020202020204" pitchFamily="34" charset="0"/>
              <a:buChar char="•"/>
            </a:pPr>
            <a:r>
              <a:rPr lang="en-US" dirty="0" smtClean="0">
                <a:ea typeface="MS Mincho" panose="02020609040205080304" pitchFamily="49" charset="-128"/>
                <a:cs typeface="Times New Roman" panose="02020603050405020304" pitchFamily="18" charset="0"/>
              </a:rPr>
              <a:t>Needed to look at what fit with the new strategic direction and what did not.</a:t>
            </a:r>
          </a:p>
          <a:p>
            <a:pPr marL="285750" indent="-285750">
              <a:lnSpc>
                <a:spcPct val="150000"/>
              </a:lnSpc>
              <a:buFont typeface="Arial" panose="020B0604020202020204" pitchFamily="34" charset="0"/>
              <a:buChar char="•"/>
            </a:pPr>
            <a:r>
              <a:rPr lang="en-US" dirty="0" smtClean="0">
                <a:solidFill>
                  <a:srgbClr val="000000"/>
                </a:solidFill>
                <a:ea typeface="MS Mincho" panose="02020609040205080304" pitchFamily="49" charset="-128"/>
                <a:cs typeface="Times New Roman" panose="02020603050405020304" pitchFamily="18" charset="0"/>
              </a:rPr>
              <a:t>Concerns about adding too much to our plates.</a:t>
            </a:r>
          </a:p>
          <a:p>
            <a:pPr marL="285750" indent="-285750">
              <a:lnSpc>
                <a:spcPct val="150000"/>
              </a:lnSpc>
              <a:buFont typeface="Arial" panose="020B0604020202020204" pitchFamily="34" charset="0"/>
              <a:buChar char="•"/>
            </a:pPr>
            <a:r>
              <a:rPr lang="en-US" dirty="0" smtClean="0">
                <a:solidFill>
                  <a:srgbClr val="000000"/>
                </a:solidFill>
                <a:ea typeface="MS Mincho" panose="02020609040205080304" pitchFamily="49" charset="-128"/>
                <a:cs typeface="Times New Roman" panose="02020603050405020304" pitchFamily="18" charset="0"/>
              </a:rPr>
              <a:t>The Executive Staff recommended several items for elimination.</a:t>
            </a:r>
          </a:p>
          <a:p>
            <a:pPr marL="285750" indent="-285750">
              <a:lnSpc>
                <a:spcPct val="150000"/>
              </a:lnSpc>
              <a:buFont typeface="Arial" panose="020B0604020202020204" pitchFamily="34" charset="0"/>
              <a:buChar char="•"/>
            </a:pPr>
            <a:r>
              <a:rPr lang="en-US" dirty="0" smtClean="0">
                <a:solidFill>
                  <a:srgbClr val="000000"/>
                </a:solidFill>
                <a:ea typeface="MS Mincho" panose="02020609040205080304" pitchFamily="49" charset="-128"/>
                <a:cs typeface="Times New Roman" panose="02020603050405020304" pitchFamily="18" charset="0"/>
              </a:rPr>
              <a:t>Presented to the Executive Committee in December 2014 and March 2015.</a:t>
            </a:r>
          </a:p>
          <a:p>
            <a:pPr marL="285750" indent="-285750">
              <a:lnSpc>
                <a:spcPct val="150000"/>
              </a:lnSpc>
              <a:buFont typeface="Arial" panose="020B0604020202020204" pitchFamily="34" charset="0"/>
              <a:buChar char="•"/>
            </a:pPr>
            <a:r>
              <a:rPr lang="en-US" dirty="0" smtClean="0">
                <a:solidFill>
                  <a:srgbClr val="000000"/>
                </a:solidFill>
                <a:ea typeface="MS Mincho" panose="02020609040205080304" pitchFamily="49" charset="-128"/>
                <a:cs typeface="Times New Roman" panose="02020603050405020304" pitchFamily="18" charset="0"/>
              </a:rPr>
              <a:t>We are working on eliminating those initiatives this year. </a:t>
            </a:r>
          </a:p>
          <a:p>
            <a:pPr marL="285750" indent="-285750">
              <a:lnSpc>
                <a:spcPct val="150000"/>
              </a:lnSpc>
              <a:buFont typeface="Arial" panose="020B0604020202020204" pitchFamily="34" charset="0"/>
              <a:buChar char="•"/>
            </a:pPr>
            <a:r>
              <a:rPr lang="en-US" dirty="0" smtClean="0">
                <a:solidFill>
                  <a:srgbClr val="000000"/>
                </a:solidFill>
                <a:effectLst/>
                <a:ea typeface="MS Mincho" panose="02020609040205080304" pitchFamily="49" charset="-128"/>
                <a:cs typeface="Times New Roman" panose="02020603050405020304" pitchFamily="18" charset="0"/>
              </a:rPr>
              <a:t>Anticipate another round of “kill list” initiatives in 2016.</a:t>
            </a:r>
          </a:p>
          <a:p>
            <a:pPr marL="285750" indent="-285750">
              <a:lnSpc>
                <a:spcPct val="150000"/>
              </a:lnSpc>
              <a:buFont typeface="Arial" panose="020B0604020202020204" pitchFamily="34" charset="0"/>
              <a:buChar char="•"/>
            </a:pPr>
            <a:r>
              <a:rPr lang="en-US" dirty="0" smtClean="0">
                <a:solidFill>
                  <a:srgbClr val="000000"/>
                </a:solidFill>
                <a:ea typeface="MS Mincho" panose="02020609040205080304" pitchFamily="49" charset="-128"/>
                <a:cs typeface="Times New Roman" panose="02020603050405020304" pitchFamily="18" charset="0"/>
              </a:rPr>
              <a:t>Make a list of such initiatives, discuss with manager/director.</a:t>
            </a:r>
          </a:p>
          <a:p>
            <a:pPr marL="285750" indent="-285750">
              <a:lnSpc>
                <a:spcPct val="150000"/>
              </a:lnSpc>
              <a:buFont typeface="Arial" panose="020B0604020202020204" pitchFamily="34" charset="0"/>
              <a:buChar char="•"/>
            </a:pPr>
            <a:r>
              <a:rPr lang="en-US" dirty="0" smtClean="0">
                <a:solidFill>
                  <a:srgbClr val="000000"/>
                </a:solidFill>
                <a:ea typeface="MS Mincho" panose="02020609040205080304" pitchFamily="49" charset="-128"/>
                <a:cs typeface="Times New Roman" panose="02020603050405020304" pitchFamily="18" charset="0"/>
              </a:rPr>
              <a:t>Need to focus on the right things! </a:t>
            </a:r>
            <a:endParaRPr lang="en-US" dirty="0">
              <a:solidFill>
                <a:srgbClr val="000000"/>
              </a:solidFill>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4129668736"/>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838200"/>
            <a:ext cx="8232775" cy="304800"/>
          </a:xfrm>
        </p:spPr>
        <p:txBody>
          <a:bodyPr/>
          <a:lstStyle/>
          <a:p>
            <a:r>
              <a:rPr lang="en-US" dirty="0" smtClean="0"/>
              <a:t>Staying True to MDRT’s Core Values</a:t>
            </a:r>
            <a:endParaRPr lang="en-US" dirty="0"/>
          </a:p>
        </p:txBody>
      </p:sp>
      <p:sp>
        <p:nvSpPr>
          <p:cNvPr id="3" name="Content Placeholder 2"/>
          <p:cNvSpPr>
            <a:spLocks noGrp="1"/>
          </p:cNvSpPr>
          <p:nvPr>
            <p:ph idx="1"/>
          </p:nvPr>
        </p:nvSpPr>
        <p:spPr>
          <a:xfrm>
            <a:off x="455613" y="1815644"/>
            <a:ext cx="8232775" cy="4191751"/>
          </a:xfrm>
        </p:spPr>
        <p:txBody>
          <a:bodyPr/>
          <a:lstStyle/>
          <a:p>
            <a:r>
              <a:rPr lang="en-US" sz="1700" b="1" dirty="0" smtClean="0"/>
              <a:t>Staying True to MDRT’s Core Values</a:t>
            </a:r>
          </a:p>
          <a:p>
            <a:pPr lvl="1"/>
            <a:r>
              <a:rPr lang="en-US" sz="1700" dirty="0"/>
              <a:t>Reaffirmed </a:t>
            </a:r>
            <a:r>
              <a:rPr lang="en-US" sz="1700" dirty="0">
                <a:solidFill>
                  <a:schemeClr val="accent6"/>
                </a:solidFill>
              </a:rPr>
              <a:t>Mission </a:t>
            </a:r>
          </a:p>
          <a:p>
            <a:pPr lvl="1"/>
            <a:r>
              <a:rPr lang="en-US" sz="1700" dirty="0"/>
              <a:t>Articulated </a:t>
            </a:r>
            <a:r>
              <a:rPr lang="en-US" sz="1700" dirty="0">
                <a:solidFill>
                  <a:schemeClr val="accent6"/>
                </a:solidFill>
              </a:rPr>
              <a:t>First Principles </a:t>
            </a:r>
            <a:r>
              <a:rPr lang="en-US" sz="1700" dirty="0"/>
              <a:t>to Guide Decision </a:t>
            </a:r>
            <a:r>
              <a:rPr lang="en-US" sz="1700" dirty="0" smtClean="0"/>
              <a:t>Making</a:t>
            </a:r>
          </a:p>
          <a:p>
            <a:pPr marL="341312" lvl="1" indent="0">
              <a:buNone/>
            </a:pPr>
            <a:endParaRPr lang="en-US" sz="1700" dirty="0" smtClean="0"/>
          </a:p>
          <a:p>
            <a:r>
              <a:rPr lang="en-US" sz="1700" b="1" dirty="0" smtClean="0"/>
              <a:t>Strategic Objectives</a:t>
            </a:r>
          </a:p>
          <a:p>
            <a:pPr lvl="1"/>
            <a:r>
              <a:rPr lang="en-US" sz="1700" dirty="0"/>
              <a:t>Developed </a:t>
            </a:r>
            <a:r>
              <a:rPr lang="en-US" sz="1700" dirty="0" smtClean="0">
                <a:solidFill>
                  <a:schemeClr val="accent6"/>
                </a:solidFill>
              </a:rPr>
              <a:t>Charter Statements </a:t>
            </a:r>
            <a:r>
              <a:rPr lang="en-US" sz="1700" dirty="0"/>
              <a:t>to Summarize Broad Strategic Plan Goals</a:t>
            </a:r>
          </a:p>
          <a:p>
            <a:pPr lvl="1"/>
            <a:r>
              <a:rPr lang="en-US" sz="1700" dirty="0"/>
              <a:t>Visualized MDRT’s Value Proposition (</a:t>
            </a:r>
            <a:r>
              <a:rPr lang="en-US" sz="1700" dirty="0">
                <a:solidFill>
                  <a:schemeClr val="accent6"/>
                </a:solidFill>
              </a:rPr>
              <a:t>Member Engagement Illustration</a:t>
            </a:r>
            <a:r>
              <a:rPr lang="en-US" sz="1700" dirty="0" smtClean="0"/>
              <a:t>)</a:t>
            </a:r>
          </a:p>
          <a:p>
            <a:pPr lvl="1"/>
            <a:r>
              <a:rPr lang="en-US" sz="1700" dirty="0" smtClean="0"/>
              <a:t>Integrated </a:t>
            </a:r>
            <a:r>
              <a:rPr lang="en-US" sz="1700" dirty="0" smtClean="0">
                <a:solidFill>
                  <a:schemeClr val="accent6"/>
                </a:solidFill>
              </a:rPr>
              <a:t>Member Segments</a:t>
            </a:r>
          </a:p>
          <a:p>
            <a:pPr marL="341312" lvl="1" indent="0">
              <a:buNone/>
            </a:pPr>
            <a:endParaRPr lang="en-US" sz="1700" dirty="0"/>
          </a:p>
          <a:p>
            <a:r>
              <a:rPr lang="en-US" sz="1700" b="1" dirty="0" smtClean="0"/>
              <a:t>Chosen Focus</a:t>
            </a:r>
          </a:p>
          <a:p>
            <a:pPr lvl="1"/>
            <a:r>
              <a:rPr lang="en-US" sz="1700" dirty="0" smtClean="0"/>
              <a:t>Created </a:t>
            </a:r>
            <a:r>
              <a:rPr lang="en-US" sz="1700" dirty="0" smtClean="0">
                <a:solidFill>
                  <a:schemeClr val="accent6"/>
                </a:solidFill>
              </a:rPr>
              <a:t>Global Platforms</a:t>
            </a:r>
            <a:r>
              <a:rPr lang="en-US" sz="1700" dirty="0" smtClean="0">
                <a:solidFill>
                  <a:schemeClr val="tx1"/>
                </a:solidFill>
              </a:rPr>
              <a:t> </a:t>
            </a:r>
            <a:endParaRPr lang="en-US" sz="1700" dirty="0" smtClean="0">
              <a:solidFill>
                <a:schemeClr val="accent6"/>
              </a:solidFill>
            </a:endParaRPr>
          </a:p>
          <a:p>
            <a:endParaRPr lang="en-US" sz="1600" dirty="0" smtClean="0"/>
          </a:p>
          <a:p>
            <a:pPr lvl="1"/>
            <a:endParaRPr lang="en-US" dirty="0" smtClean="0"/>
          </a:p>
        </p:txBody>
      </p:sp>
      <p:sp>
        <p:nvSpPr>
          <p:cNvPr id="4" name="Text Placeholder 3"/>
          <p:cNvSpPr>
            <a:spLocks noGrp="1"/>
          </p:cNvSpPr>
          <p:nvPr>
            <p:ph type="body" sz="quarter" idx="10"/>
          </p:nvPr>
        </p:nvSpPr>
        <p:spPr>
          <a:xfrm>
            <a:off x="457200" y="1143000"/>
            <a:ext cx="8229600" cy="215444"/>
          </a:xfrm>
        </p:spPr>
        <p:txBody>
          <a:bodyPr/>
          <a:lstStyle/>
          <a:p>
            <a:r>
              <a:rPr lang="en-US" sz="1800" dirty="0" smtClean="0"/>
              <a:t>January 2013 to Today: What We Accomplished </a:t>
            </a:r>
            <a:endParaRPr lang="en-US" sz="1800" dirty="0"/>
          </a:p>
        </p:txBody>
      </p:sp>
    </p:spTree>
    <p:extLst>
      <p:ext uri="{BB962C8B-B14F-4D97-AF65-F5344CB8AC3E}">
        <p14:creationId xmlns:p14="http://schemas.microsoft.com/office/powerpoint/2010/main" val="1485975707"/>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17" y="1267191"/>
            <a:ext cx="8232775" cy="4613833"/>
          </a:xfrm>
        </p:spPr>
        <p:txBody>
          <a:bodyPr/>
          <a:lstStyle/>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a:p>
            <a:pPr marL="0" indent="0" algn="ctr">
              <a:buNone/>
            </a:pPr>
            <a:r>
              <a:rPr lang="en-US" sz="4800" b="1" dirty="0" smtClean="0">
                <a:solidFill>
                  <a:srgbClr val="0070C0"/>
                </a:solidFill>
              </a:rPr>
              <a:t>Japan and Korea Charters</a:t>
            </a:r>
          </a:p>
        </p:txBody>
      </p:sp>
    </p:spTree>
    <p:extLst>
      <p:ext uri="{BB962C8B-B14F-4D97-AF65-F5344CB8AC3E}">
        <p14:creationId xmlns:p14="http://schemas.microsoft.com/office/powerpoint/2010/main" val="2693686531"/>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838200"/>
            <a:ext cx="8232775" cy="304800"/>
          </a:xfrm>
        </p:spPr>
        <p:txBody>
          <a:bodyPr/>
          <a:lstStyle/>
          <a:p>
            <a:r>
              <a:rPr lang="en-US" dirty="0" smtClean="0"/>
              <a:t>Staying True to MDRT’s Core Values</a:t>
            </a:r>
            <a:endParaRPr lang="en-US" dirty="0"/>
          </a:p>
        </p:txBody>
      </p:sp>
      <p:sp>
        <p:nvSpPr>
          <p:cNvPr id="3" name="Content Placeholder 2"/>
          <p:cNvSpPr>
            <a:spLocks noGrp="1"/>
          </p:cNvSpPr>
          <p:nvPr>
            <p:ph idx="1"/>
          </p:nvPr>
        </p:nvSpPr>
        <p:spPr>
          <a:xfrm>
            <a:off x="455613" y="1565189"/>
            <a:ext cx="8232775" cy="5132173"/>
          </a:xfrm>
        </p:spPr>
        <p:txBody>
          <a:bodyPr/>
          <a:lstStyle/>
          <a:p>
            <a:r>
              <a:rPr lang="en-US" sz="1700" b="1" dirty="0" smtClean="0"/>
              <a:t>Japan and Korea Charters</a:t>
            </a:r>
          </a:p>
          <a:p>
            <a:pPr lvl="1"/>
            <a:r>
              <a:rPr lang="en-US" sz="1700" dirty="0" smtClean="0"/>
              <a:t>Assessed </a:t>
            </a:r>
            <a:r>
              <a:rPr lang="en-US" sz="1700" dirty="0" smtClean="0">
                <a:solidFill>
                  <a:schemeClr val="accent6"/>
                </a:solidFill>
              </a:rPr>
              <a:t>Markets (Industry and Economies)</a:t>
            </a:r>
          </a:p>
          <a:p>
            <a:pPr lvl="1"/>
            <a:r>
              <a:rPr lang="en-US" sz="1700" dirty="0" smtClean="0">
                <a:solidFill>
                  <a:schemeClr val="accent6"/>
                </a:solidFill>
              </a:rPr>
              <a:t>Reviewed Results </a:t>
            </a:r>
            <a:r>
              <a:rPr lang="en-US" sz="1700" dirty="0" smtClean="0"/>
              <a:t>from Member and Company Surveys and Focus Groups</a:t>
            </a:r>
            <a:endParaRPr lang="en-US" sz="1700" dirty="0"/>
          </a:p>
          <a:p>
            <a:pPr lvl="1"/>
            <a:r>
              <a:rPr lang="en-US" sz="1700" dirty="0" smtClean="0"/>
              <a:t>Clarified Member and Company </a:t>
            </a:r>
            <a:r>
              <a:rPr lang="en-US" sz="1700" dirty="0" smtClean="0">
                <a:solidFill>
                  <a:schemeClr val="accent2"/>
                </a:solidFill>
              </a:rPr>
              <a:t>Value Drivers</a:t>
            </a:r>
          </a:p>
          <a:p>
            <a:pPr lvl="1"/>
            <a:r>
              <a:rPr lang="en-US" sz="1700" dirty="0" smtClean="0">
                <a:solidFill>
                  <a:schemeClr val="tx1"/>
                </a:solidFill>
              </a:rPr>
              <a:t>Discussed Relevant </a:t>
            </a:r>
            <a:r>
              <a:rPr lang="en-US" sz="1700" dirty="0" smtClean="0">
                <a:solidFill>
                  <a:schemeClr val="accent2"/>
                </a:solidFill>
              </a:rPr>
              <a:t>Member Segments</a:t>
            </a:r>
          </a:p>
          <a:p>
            <a:pPr lvl="2">
              <a:buFont typeface="Arial" panose="020B0604020202020204" pitchFamily="34" charset="0"/>
              <a:buChar char="•"/>
            </a:pPr>
            <a:r>
              <a:rPr lang="en-US" sz="1700" dirty="0" smtClean="0">
                <a:solidFill>
                  <a:schemeClr val="tx1"/>
                </a:solidFill>
              </a:rPr>
              <a:t>Both Countries: Sales Mastery and Business Development</a:t>
            </a:r>
          </a:p>
          <a:p>
            <a:pPr lvl="2">
              <a:buFont typeface="Arial" panose="020B0604020202020204" pitchFamily="34" charset="0"/>
              <a:buChar char="•"/>
            </a:pPr>
            <a:r>
              <a:rPr lang="en-US" sz="1700" dirty="0" smtClean="0">
                <a:solidFill>
                  <a:schemeClr val="tx1"/>
                </a:solidFill>
              </a:rPr>
              <a:t>Japan: Succession/Legacy Planning – need more information</a:t>
            </a:r>
          </a:p>
          <a:p>
            <a:pPr lvl="1"/>
            <a:r>
              <a:rPr lang="en-US" sz="1700" dirty="0" smtClean="0">
                <a:solidFill>
                  <a:schemeClr val="tx1"/>
                </a:solidFill>
              </a:rPr>
              <a:t>Uncovered </a:t>
            </a:r>
            <a:r>
              <a:rPr lang="en-US" sz="1700" dirty="0" smtClean="0">
                <a:solidFill>
                  <a:schemeClr val="accent2"/>
                </a:solidFill>
              </a:rPr>
              <a:t>Unique Areas of Interest </a:t>
            </a:r>
          </a:p>
          <a:p>
            <a:pPr lvl="2">
              <a:buFont typeface="Arial" panose="020B0604020202020204" pitchFamily="34" charset="0"/>
              <a:buChar char="•"/>
            </a:pPr>
            <a:r>
              <a:rPr lang="en-US" sz="1700" dirty="0" smtClean="0">
                <a:solidFill>
                  <a:schemeClr val="tx1"/>
                </a:solidFill>
              </a:rPr>
              <a:t>Japan: Global Connectivity</a:t>
            </a:r>
          </a:p>
          <a:p>
            <a:pPr lvl="2">
              <a:buFont typeface="Arial" panose="020B0604020202020204" pitchFamily="34" charset="0"/>
              <a:buChar char="•"/>
            </a:pPr>
            <a:r>
              <a:rPr lang="en-US" sz="1700" dirty="0" smtClean="0">
                <a:solidFill>
                  <a:schemeClr val="tx1"/>
                </a:solidFill>
              </a:rPr>
              <a:t>Korea: Leveraging Technology</a:t>
            </a:r>
            <a:endParaRPr lang="en-US" sz="1700" dirty="0">
              <a:solidFill>
                <a:schemeClr val="tx1"/>
              </a:solidFill>
            </a:endParaRPr>
          </a:p>
          <a:p>
            <a:pPr lvl="1"/>
            <a:r>
              <a:rPr lang="en-US" sz="1700" dirty="0" smtClean="0"/>
              <a:t>Discussed Ways to </a:t>
            </a:r>
            <a:r>
              <a:rPr lang="en-US" sz="1700" dirty="0" smtClean="0">
                <a:solidFill>
                  <a:schemeClr val="accent6"/>
                </a:solidFill>
              </a:rPr>
              <a:t>Involve the Chapters </a:t>
            </a:r>
            <a:r>
              <a:rPr lang="en-US" sz="1700" dirty="0" smtClean="0"/>
              <a:t>in Each Country</a:t>
            </a:r>
          </a:p>
          <a:p>
            <a:pPr lvl="1"/>
            <a:r>
              <a:rPr lang="en-US" sz="1700" dirty="0" smtClean="0"/>
              <a:t>Identified Five </a:t>
            </a:r>
            <a:r>
              <a:rPr lang="en-US" sz="1700" dirty="0" smtClean="0">
                <a:solidFill>
                  <a:schemeClr val="accent6"/>
                </a:solidFill>
              </a:rPr>
              <a:t>Focus Areas </a:t>
            </a:r>
            <a:r>
              <a:rPr lang="en-US" sz="1700" dirty="0" smtClean="0"/>
              <a:t>to Achieve the Vision</a:t>
            </a:r>
          </a:p>
          <a:p>
            <a:pPr lvl="2">
              <a:buFont typeface="Arial" panose="020B0604020202020204" pitchFamily="34" charset="0"/>
              <a:buChar char="•"/>
            </a:pPr>
            <a:r>
              <a:rPr lang="en-US" sz="1700" dirty="0" smtClean="0"/>
              <a:t>Japan: Allies, Brand, Communities, Content </a:t>
            </a:r>
          </a:p>
          <a:p>
            <a:pPr lvl="2">
              <a:buFont typeface="Arial" panose="020B0604020202020204" pitchFamily="34" charset="0"/>
              <a:buChar char="•"/>
            </a:pPr>
            <a:r>
              <a:rPr lang="en-US" sz="1700" dirty="0" smtClean="0"/>
              <a:t>Korea: Allies, Brand, Content, Technology</a:t>
            </a:r>
          </a:p>
          <a:p>
            <a:pPr lvl="1"/>
            <a:r>
              <a:rPr lang="en-US" sz="1700" dirty="0" smtClean="0"/>
              <a:t>Outlined </a:t>
            </a:r>
            <a:r>
              <a:rPr lang="en-US" sz="1700" dirty="0" smtClean="0">
                <a:solidFill>
                  <a:schemeClr val="accent6"/>
                </a:solidFill>
              </a:rPr>
              <a:t>Initiatives</a:t>
            </a:r>
            <a:r>
              <a:rPr lang="en-US" sz="1700" dirty="0" smtClean="0"/>
              <a:t> Within Focus Areas </a:t>
            </a:r>
          </a:p>
          <a:p>
            <a:pPr lvl="1"/>
            <a:endParaRPr lang="en-US" sz="1600" b="1" dirty="0" smtClean="0"/>
          </a:p>
          <a:p>
            <a:pPr lvl="1"/>
            <a:endParaRPr lang="en-US" sz="1600" b="1" dirty="0" smtClean="0"/>
          </a:p>
          <a:p>
            <a:pPr lvl="1"/>
            <a:endParaRPr lang="en-US" sz="1600" b="1" dirty="0" smtClean="0"/>
          </a:p>
          <a:p>
            <a:endParaRPr lang="en-US" sz="1600" dirty="0" smtClean="0"/>
          </a:p>
          <a:p>
            <a:pPr lvl="1"/>
            <a:endParaRPr lang="en-US" dirty="0" smtClean="0"/>
          </a:p>
        </p:txBody>
      </p:sp>
      <p:sp>
        <p:nvSpPr>
          <p:cNvPr id="4" name="Text Placeholder 3"/>
          <p:cNvSpPr>
            <a:spLocks noGrp="1"/>
          </p:cNvSpPr>
          <p:nvPr>
            <p:ph type="body" sz="quarter" idx="10"/>
          </p:nvPr>
        </p:nvSpPr>
        <p:spPr>
          <a:xfrm>
            <a:off x="457200" y="1143000"/>
            <a:ext cx="8229600" cy="215444"/>
          </a:xfrm>
        </p:spPr>
        <p:txBody>
          <a:bodyPr/>
          <a:lstStyle/>
          <a:p>
            <a:r>
              <a:rPr lang="en-US" sz="1800" dirty="0" smtClean="0"/>
              <a:t>What We Accomplished re: Japan and Korea </a:t>
            </a:r>
            <a:endParaRPr lang="en-US" sz="1800" dirty="0"/>
          </a:p>
        </p:txBody>
      </p:sp>
    </p:spTree>
    <p:extLst>
      <p:ext uri="{BB962C8B-B14F-4D97-AF65-F5344CB8AC3E}">
        <p14:creationId xmlns:p14="http://schemas.microsoft.com/office/powerpoint/2010/main" val="2784924010"/>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t>Japan and Korea Charters</a:t>
            </a:r>
            <a:br>
              <a:rPr lang="en-US" dirty="0" smtClean="0"/>
            </a:br>
            <a:r>
              <a:rPr lang="en-US" sz="1800" dirty="0" smtClean="0">
                <a:solidFill>
                  <a:schemeClr val="accent1"/>
                </a:solidFill>
              </a:rPr>
              <a:t>Achieving the Vision: Japan and Korea Focus Areas</a:t>
            </a:r>
            <a:endParaRPr lang="en-US" sz="1800" dirty="0">
              <a:solidFill>
                <a:schemeClr val="accent1"/>
              </a:solidFill>
            </a:endParaRPr>
          </a:p>
        </p:txBody>
      </p:sp>
      <p:sp>
        <p:nvSpPr>
          <p:cNvPr id="3" name="Content Placeholder 2"/>
          <p:cNvSpPr>
            <a:spLocks noGrp="1"/>
          </p:cNvSpPr>
          <p:nvPr>
            <p:ph idx="1"/>
          </p:nvPr>
        </p:nvSpPr>
        <p:spPr>
          <a:xfrm>
            <a:off x="455613" y="2176530"/>
            <a:ext cx="8232775" cy="4076633"/>
          </a:xfrm>
        </p:spPr>
        <p:txBody>
          <a:bodyPr/>
          <a:lstStyle/>
          <a:p>
            <a:r>
              <a:rPr lang="en-US" sz="2200" dirty="0"/>
              <a:t>The Focus Areas are how the strategic planning vision is </a:t>
            </a:r>
            <a:r>
              <a:rPr lang="en-US" sz="2200" dirty="0" smtClean="0"/>
              <a:t>realized, specifically and uniquely, </a:t>
            </a:r>
            <a:r>
              <a:rPr lang="en-US" sz="2200" dirty="0"/>
              <a:t>in </a:t>
            </a:r>
            <a:r>
              <a:rPr lang="en-US" sz="2200" dirty="0" smtClean="0"/>
              <a:t>Japan and Korea. </a:t>
            </a:r>
          </a:p>
          <a:p>
            <a:endParaRPr lang="en-US" sz="2200" dirty="0"/>
          </a:p>
          <a:p>
            <a:r>
              <a:rPr lang="en-US" sz="2200" dirty="0" smtClean="0"/>
              <a:t>They </a:t>
            </a:r>
            <a:r>
              <a:rPr lang="en-US" sz="2200" dirty="0"/>
              <a:t>were created to help MDRT increase </a:t>
            </a:r>
            <a:r>
              <a:rPr lang="en-US" sz="2200" dirty="0" smtClean="0"/>
              <a:t>Japanese and Korean </a:t>
            </a:r>
            <a:r>
              <a:rPr lang="en-US" sz="2200" dirty="0"/>
              <a:t>member engagement throughout career stages. </a:t>
            </a:r>
            <a:endParaRPr lang="en-US" sz="2200" dirty="0" smtClean="0"/>
          </a:p>
          <a:p>
            <a:endParaRPr lang="en-US" sz="2200" dirty="0"/>
          </a:p>
          <a:p>
            <a:r>
              <a:rPr lang="en-US" sz="2200" dirty="0" smtClean="0"/>
              <a:t>The </a:t>
            </a:r>
            <a:r>
              <a:rPr lang="en-US" sz="2200" dirty="0"/>
              <a:t>Focus Areas are also </a:t>
            </a:r>
            <a:r>
              <a:rPr lang="en-US" sz="2200" dirty="0" smtClean="0"/>
              <a:t>Japanese and Korean </a:t>
            </a:r>
            <a:r>
              <a:rPr lang="en-US" sz="2200" dirty="0"/>
              <a:t>manifestations of the </a:t>
            </a:r>
            <a:r>
              <a:rPr lang="en-US" sz="2200" dirty="0" smtClean="0"/>
              <a:t>Global Platforms.</a:t>
            </a:r>
            <a:endParaRPr lang="en-US" sz="2200" b="1" dirty="0"/>
          </a:p>
          <a:p>
            <a:endParaRPr lang="en-US" dirty="0" smtClean="0">
              <a:solidFill>
                <a:schemeClr val="tx1"/>
              </a:solidFill>
            </a:endParaRPr>
          </a:p>
        </p:txBody>
      </p:sp>
    </p:spTree>
    <p:extLst>
      <p:ext uri="{BB962C8B-B14F-4D97-AF65-F5344CB8AC3E}">
        <p14:creationId xmlns:p14="http://schemas.microsoft.com/office/powerpoint/2010/main" val="577811017"/>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17" y="1267191"/>
            <a:ext cx="8232775" cy="4613833"/>
          </a:xfrm>
        </p:spPr>
        <p:txBody>
          <a:bodyPr/>
          <a:lstStyle/>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a:p>
            <a:pPr marL="0" indent="0" algn="ctr">
              <a:buNone/>
            </a:pPr>
            <a:r>
              <a:rPr lang="en-US" sz="4800" b="1" dirty="0" smtClean="0">
                <a:solidFill>
                  <a:srgbClr val="0070C0"/>
                </a:solidFill>
              </a:rPr>
              <a:t>Japan Charter</a:t>
            </a:r>
          </a:p>
        </p:txBody>
      </p:sp>
    </p:spTree>
    <p:extLst>
      <p:ext uri="{BB962C8B-B14F-4D97-AF65-F5344CB8AC3E}">
        <p14:creationId xmlns:p14="http://schemas.microsoft.com/office/powerpoint/2010/main" val="2385669772"/>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t>Japan Charter</a:t>
            </a:r>
            <a:br>
              <a:rPr lang="en-US" dirty="0" smtClean="0"/>
            </a:br>
            <a:r>
              <a:rPr lang="en-US" sz="1800" dirty="0" smtClean="0">
                <a:solidFill>
                  <a:schemeClr val="accent1"/>
                </a:solidFill>
              </a:rPr>
              <a:t>Achieving the Vision: Japan Focus Areas</a:t>
            </a:r>
            <a:endParaRPr lang="en-US" sz="1800" dirty="0">
              <a:solidFill>
                <a:schemeClr val="accent1"/>
              </a:solidFill>
            </a:endParaRPr>
          </a:p>
        </p:txBody>
      </p:sp>
      <p:sp>
        <p:nvSpPr>
          <p:cNvPr id="5" name="Rectangle 4"/>
          <p:cNvSpPr/>
          <p:nvPr/>
        </p:nvSpPr>
        <p:spPr>
          <a:xfrm>
            <a:off x="929483" y="1957069"/>
            <a:ext cx="6735651" cy="3293209"/>
          </a:xfrm>
          <a:prstGeom prst="rect">
            <a:avLst/>
          </a:prstGeom>
        </p:spPr>
        <p:txBody>
          <a:bodyPr wrap="square">
            <a:spAutoFit/>
          </a:bodyPr>
          <a:lstStyle/>
          <a:p>
            <a:pPr marR="0" lvl="0" algn="ctr">
              <a:lnSpc>
                <a:spcPct val="150000"/>
              </a:lnSpc>
              <a:spcBef>
                <a:spcPts val="600"/>
              </a:spcBef>
              <a:spcAft>
                <a:spcPts val="600"/>
              </a:spcAft>
            </a:pPr>
            <a:r>
              <a:rPr lang="en-US" sz="2200" b="1" dirty="0" smtClean="0">
                <a:solidFill>
                  <a:srgbClr val="0070C0"/>
                </a:solidFill>
                <a:latin typeface="+mj-lt"/>
                <a:ea typeface="MS Mincho" panose="02020609040205080304" pitchFamily="49" charset="-128"/>
                <a:cs typeface="Times New Roman" panose="02020603050405020304" pitchFamily="18" charset="0"/>
              </a:rPr>
              <a:t>1. Branding/Marketing</a:t>
            </a:r>
          </a:p>
          <a:p>
            <a:pPr marR="0" lvl="0" algn="ctr">
              <a:lnSpc>
                <a:spcPct val="150000"/>
              </a:lnSpc>
              <a:spcBef>
                <a:spcPts val="600"/>
              </a:spcBef>
              <a:spcAft>
                <a:spcPts val="600"/>
              </a:spcAft>
            </a:pPr>
            <a:r>
              <a:rPr lang="en-US" sz="2200" dirty="0" smtClean="0">
                <a:solidFill>
                  <a:srgbClr val="4C483D"/>
                </a:solidFill>
                <a:latin typeface="+mj-lt"/>
                <a:ea typeface="MS Mincho" panose="02020609040205080304" pitchFamily="49" charset="-128"/>
                <a:cs typeface="Times New Roman" panose="02020603050405020304" pitchFamily="18" charset="0"/>
              </a:rPr>
              <a:t>Effectively </a:t>
            </a:r>
            <a:r>
              <a:rPr lang="en-US" sz="2200" dirty="0">
                <a:solidFill>
                  <a:srgbClr val="4C483D"/>
                </a:solidFill>
                <a:latin typeface="+mj-lt"/>
                <a:ea typeface="MS Mincho" panose="02020609040205080304" pitchFamily="49" charset="-128"/>
                <a:cs typeface="Times New Roman" panose="02020603050405020304" pitchFamily="18" charset="0"/>
              </a:rPr>
              <a:t>communicate MDRT’s value proposition to key audiences to enhance the perception that MDRT is vital to a financial services professional’s success and to position </a:t>
            </a:r>
            <a:r>
              <a:rPr lang="en-US" sz="2200" dirty="0" smtClean="0">
                <a:solidFill>
                  <a:srgbClr val="4C483D"/>
                </a:solidFill>
                <a:latin typeface="+mj-lt"/>
                <a:ea typeface="MS Mincho" panose="02020609040205080304" pitchFamily="49" charset="-128"/>
                <a:cs typeface="Times New Roman" panose="02020603050405020304" pitchFamily="18" charset="0"/>
              </a:rPr>
              <a:t>MDRT members </a:t>
            </a:r>
            <a:r>
              <a:rPr lang="en-US" sz="2200" dirty="0">
                <a:solidFill>
                  <a:srgbClr val="4C483D"/>
                </a:solidFill>
                <a:latin typeface="+mj-lt"/>
                <a:ea typeface="MS Mincho" panose="02020609040205080304" pitchFamily="49" charset="-128"/>
                <a:cs typeface="Times New Roman" panose="02020603050405020304" pitchFamily="18" charset="0"/>
              </a:rPr>
              <a:t>as </a:t>
            </a:r>
            <a:r>
              <a:rPr lang="en-US" sz="2200" dirty="0" smtClean="0">
                <a:solidFill>
                  <a:srgbClr val="4C483D"/>
                </a:solidFill>
                <a:latin typeface="+mj-lt"/>
                <a:ea typeface="MS Mincho" panose="02020609040205080304" pitchFamily="49" charset="-128"/>
                <a:cs typeface="Times New Roman" panose="02020603050405020304" pitchFamily="18" charset="0"/>
              </a:rPr>
              <a:t>the advisors of choice with clients.</a:t>
            </a:r>
            <a:endParaRPr lang="en-US" sz="2200" dirty="0">
              <a:solidFill>
                <a:srgbClr val="4C483D"/>
              </a:solidFill>
              <a:effectLst/>
              <a:latin typeface="+mj-lt"/>
              <a:ea typeface="MS Mincho" panose="02020609040205080304" pitchFamily="49" charset="-128"/>
              <a:cs typeface="Times New Roman" panose="02020603050405020304" pitchFamily="18" charset="0"/>
            </a:endParaRPr>
          </a:p>
        </p:txBody>
      </p:sp>
      <p:sp>
        <p:nvSpPr>
          <p:cNvPr id="3" name="TextBox 2"/>
          <p:cNvSpPr txBox="1"/>
          <p:nvPr/>
        </p:nvSpPr>
        <p:spPr>
          <a:xfrm>
            <a:off x="3278660" y="5761024"/>
            <a:ext cx="4983892" cy="369332"/>
          </a:xfrm>
          <a:prstGeom prst="rect">
            <a:avLst/>
          </a:prstGeom>
          <a:noFill/>
        </p:spPr>
        <p:txBody>
          <a:bodyPr wrap="square" rtlCol="0">
            <a:spAutoFit/>
          </a:bodyPr>
          <a:lstStyle/>
          <a:p>
            <a:r>
              <a:rPr lang="en-US" b="1" dirty="0" smtClean="0">
                <a:solidFill>
                  <a:srgbClr val="002060"/>
                </a:solidFill>
              </a:rPr>
              <a:t>Primary Platform: Celebrating Achievement</a:t>
            </a:r>
          </a:p>
        </p:txBody>
      </p:sp>
    </p:spTree>
    <p:extLst>
      <p:ext uri="{BB962C8B-B14F-4D97-AF65-F5344CB8AC3E}">
        <p14:creationId xmlns:p14="http://schemas.microsoft.com/office/powerpoint/2010/main" val="3897667184"/>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Branding/Marketing					</a:t>
            </a:r>
            <a:endParaRPr lang="en-US" dirty="0"/>
          </a:p>
        </p:txBody>
      </p:sp>
      <p:sp>
        <p:nvSpPr>
          <p:cNvPr id="3" name="Content Placeholder 2"/>
          <p:cNvSpPr>
            <a:spLocks noGrp="1"/>
          </p:cNvSpPr>
          <p:nvPr>
            <p:ph idx="1"/>
          </p:nvPr>
        </p:nvSpPr>
        <p:spPr>
          <a:xfrm>
            <a:off x="455613" y="2174789"/>
            <a:ext cx="8232775" cy="4310232"/>
          </a:xfrm>
        </p:spPr>
        <p:txBody>
          <a:bodyPr/>
          <a:lstStyle/>
          <a:p>
            <a:pPr marL="0" indent="0">
              <a:buNone/>
            </a:pPr>
            <a:r>
              <a:rPr lang="en-US" i="1" dirty="0" smtClean="0"/>
              <a:t>High Priority</a:t>
            </a:r>
            <a:r>
              <a:rPr lang="en-US" b="1" dirty="0"/>
              <a:t> </a:t>
            </a:r>
          </a:p>
          <a:p>
            <a:pPr marL="0" indent="0">
              <a:buNone/>
            </a:pPr>
            <a:endParaRPr lang="en-US" dirty="0"/>
          </a:p>
          <a:p>
            <a:pPr lvl="0"/>
            <a:r>
              <a:rPr lang="en-US" b="1" dirty="0"/>
              <a:t>Hire a local PR firm to support client branding.</a:t>
            </a:r>
            <a:r>
              <a:rPr lang="en-US" dirty="0"/>
              <a:t> </a:t>
            </a:r>
            <a:r>
              <a:rPr lang="en-US" dirty="0" smtClean="0"/>
              <a:t>1</a:t>
            </a:r>
            <a:r>
              <a:rPr lang="en-US" baseline="30000" dirty="0" smtClean="0"/>
              <a:t>ST</a:t>
            </a:r>
            <a:r>
              <a:rPr lang="en-US" dirty="0" smtClean="0"/>
              <a:t> </a:t>
            </a:r>
            <a:r>
              <a:rPr lang="en-US" dirty="0"/>
              <a:t>QTR 2016</a:t>
            </a:r>
          </a:p>
          <a:p>
            <a:pPr marL="0" indent="0">
              <a:buNone/>
            </a:pPr>
            <a:endParaRPr lang="en-US" dirty="0"/>
          </a:p>
          <a:p>
            <a:pPr lvl="0"/>
            <a:r>
              <a:rPr lang="en-US" b="1" dirty="0"/>
              <a:t>Develop corporate messaging. </a:t>
            </a:r>
            <a:r>
              <a:rPr lang="en-US" dirty="0" smtClean="0"/>
              <a:t>3</a:t>
            </a:r>
            <a:r>
              <a:rPr lang="en-US" baseline="30000" dirty="0" smtClean="0"/>
              <a:t>RD</a:t>
            </a:r>
            <a:r>
              <a:rPr lang="en-US" dirty="0" smtClean="0"/>
              <a:t> </a:t>
            </a:r>
            <a:r>
              <a:rPr lang="en-US" dirty="0"/>
              <a:t>QTR 2016</a:t>
            </a:r>
          </a:p>
          <a:p>
            <a:pPr lvl="1"/>
            <a:r>
              <a:rPr lang="en-US" dirty="0"/>
              <a:t>As a part of the Branding Toolbox, create client-facing video describing value of working with MDRT member to assist members with sharing MDRT’s value proposition with their clients. (Will develop U.S. toolbox and then determine what elements apply in Japan.) 4</a:t>
            </a:r>
            <a:r>
              <a:rPr lang="en-US" baseline="30000" dirty="0"/>
              <a:t>TH</a:t>
            </a:r>
            <a:r>
              <a:rPr lang="en-US" dirty="0"/>
              <a:t> QTR 2017</a:t>
            </a:r>
          </a:p>
          <a:p>
            <a:pPr marL="0" indent="0">
              <a:buNone/>
            </a:pPr>
            <a:r>
              <a:rPr lang="en-US" i="1" dirty="0"/>
              <a:t> </a:t>
            </a:r>
            <a:endParaRPr lang="en-US" i="1" dirty="0" smtClean="0"/>
          </a:p>
          <a:p>
            <a:pPr marL="0" indent="0">
              <a:buNone/>
            </a:pPr>
            <a:r>
              <a:rPr lang="en-US" i="1" dirty="0" smtClean="0"/>
              <a:t>Medium </a:t>
            </a:r>
            <a:r>
              <a:rPr lang="en-US" i="1" dirty="0"/>
              <a:t>Priority</a:t>
            </a:r>
            <a:r>
              <a:rPr lang="en-US" b="1" dirty="0"/>
              <a:t> </a:t>
            </a:r>
            <a:endParaRPr lang="en-US" b="1" dirty="0" smtClean="0"/>
          </a:p>
          <a:p>
            <a:pPr marL="0" indent="0">
              <a:buNone/>
            </a:pPr>
            <a:endParaRPr lang="en-US" b="1" dirty="0"/>
          </a:p>
          <a:p>
            <a:r>
              <a:rPr lang="en-US" b="1" dirty="0"/>
              <a:t>Involve c</a:t>
            </a:r>
            <a:r>
              <a:rPr lang="en-US" b="1" dirty="0" smtClean="0"/>
              <a:t>hapter </a:t>
            </a:r>
            <a:r>
              <a:rPr lang="en-US" b="1" dirty="0"/>
              <a:t>in developing a local </a:t>
            </a:r>
            <a:r>
              <a:rPr lang="en-US" b="1" dirty="0" smtClean="0"/>
              <a:t>branding </a:t>
            </a:r>
            <a:r>
              <a:rPr lang="en-US" b="1" dirty="0"/>
              <a:t>strategy. </a:t>
            </a:r>
            <a:r>
              <a:rPr lang="en-US" dirty="0" smtClean="0"/>
              <a:t>3</a:t>
            </a:r>
            <a:r>
              <a:rPr lang="en-US" baseline="30000" dirty="0" smtClean="0"/>
              <a:t>RD</a:t>
            </a:r>
            <a:r>
              <a:rPr lang="en-US" dirty="0" smtClean="0"/>
              <a:t> </a:t>
            </a:r>
            <a:r>
              <a:rPr lang="en-US" dirty="0"/>
              <a:t>QTR 2017</a:t>
            </a:r>
          </a:p>
          <a:p>
            <a:pPr marL="0" indent="0">
              <a:buNone/>
            </a:pPr>
            <a:endParaRPr lang="en-US" b="1" dirty="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656609594"/>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Branding/Marketing					</a:t>
            </a:r>
            <a:endParaRPr lang="en-US" dirty="0"/>
          </a:p>
        </p:txBody>
      </p:sp>
      <p:sp>
        <p:nvSpPr>
          <p:cNvPr id="3" name="Content Placeholder 2"/>
          <p:cNvSpPr>
            <a:spLocks noGrp="1"/>
          </p:cNvSpPr>
          <p:nvPr>
            <p:ph idx="1"/>
          </p:nvPr>
        </p:nvSpPr>
        <p:spPr/>
        <p:txBody>
          <a:bodyPr/>
          <a:lstStyle/>
          <a:p>
            <a:pPr marL="0" indent="0">
              <a:buNone/>
            </a:pPr>
            <a:r>
              <a:rPr lang="en-US" i="1" dirty="0" smtClean="0"/>
              <a:t>Low </a:t>
            </a:r>
            <a:r>
              <a:rPr lang="en-US" i="1" dirty="0"/>
              <a:t>Priority</a:t>
            </a:r>
            <a:endParaRPr lang="en-US" dirty="0"/>
          </a:p>
          <a:p>
            <a:pPr marL="0" indent="0">
              <a:buNone/>
            </a:pPr>
            <a:r>
              <a:rPr lang="en-US" b="1" dirty="0"/>
              <a:t> </a:t>
            </a:r>
            <a:endParaRPr lang="en-US" dirty="0"/>
          </a:p>
          <a:p>
            <a:pPr lvl="0"/>
            <a:r>
              <a:rPr lang="en-US" b="1" dirty="0"/>
              <a:t>Celebrate member milestones. </a:t>
            </a:r>
            <a:r>
              <a:rPr lang="en-US" dirty="0" smtClean="0"/>
              <a:t>2</a:t>
            </a:r>
            <a:r>
              <a:rPr lang="en-US" baseline="30000" dirty="0" smtClean="0"/>
              <a:t>ND</a:t>
            </a:r>
            <a:r>
              <a:rPr lang="en-US" dirty="0" smtClean="0"/>
              <a:t> </a:t>
            </a:r>
            <a:r>
              <a:rPr lang="en-US" dirty="0"/>
              <a:t>QTR </a:t>
            </a:r>
            <a:r>
              <a:rPr lang="en-US" dirty="0" smtClean="0"/>
              <a:t>2016</a:t>
            </a:r>
            <a:endParaRPr lang="en-US" dirty="0"/>
          </a:p>
          <a:p>
            <a:pPr lvl="0"/>
            <a:endParaRPr lang="en-US" b="1" dirty="0" smtClean="0"/>
          </a:p>
          <a:p>
            <a:pPr lvl="0"/>
            <a:r>
              <a:rPr lang="en-US" b="1" dirty="0" smtClean="0"/>
              <a:t>Celebrate </a:t>
            </a:r>
            <a:r>
              <a:rPr lang="en-US" b="1" dirty="0"/>
              <a:t>45th Anniversary of Chapter: Showcase the rich legacy of Japan.</a:t>
            </a:r>
            <a:r>
              <a:rPr lang="en-US" dirty="0"/>
              <a:t> DONE</a:t>
            </a:r>
          </a:p>
          <a:p>
            <a:pPr lvl="1"/>
            <a:r>
              <a:rPr lang="en-US" dirty="0"/>
              <a:t>MDRT Celebratory Pin with 45 Years</a:t>
            </a:r>
          </a:p>
          <a:p>
            <a:pPr lvl="1"/>
            <a:r>
              <a:rPr lang="en-US" dirty="0"/>
              <a:t>MDRT Annual Meeting: Recognize past Japanese Chapter Presidents </a:t>
            </a:r>
            <a:r>
              <a:rPr lang="en-US" dirty="0" smtClean="0"/>
              <a:t>during </a:t>
            </a:r>
            <a:r>
              <a:rPr lang="en-US" dirty="0"/>
              <a:t>the meeting on a milestone </a:t>
            </a:r>
            <a:r>
              <a:rPr lang="en-US" dirty="0" smtClean="0"/>
              <a:t>year (45</a:t>
            </a:r>
            <a:r>
              <a:rPr lang="en-US" baseline="30000" dirty="0" smtClean="0"/>
              <a:t>th</a:t>
            </a:r>
            <a:r>
              <a:rPr lang="en-US" dirty="0" smtClean="0"/>
              <a:t> year is not culturally a milestone, look for other means)</a:t>
            </a:r>
            <a:endParaRPr lang="en-US" dirty="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23691168"/>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solidFill>
                  <a:srgbClr val="002060"/>
                </a:solidFill>
              </a:rPr>
              <a:t>Japan Charter</a:t>
            </a:r>
            <a:r>
              <a:rPr lang="en-US" dirty="0" smtClean="0"/>
              <a:t/>
            </a:r>
            <a:br>
              <a:rPr lang="en-US" dirty="0" smtClean="0"/>
            </a:br>
            <a:r>
              <a:rPr lang="en-US" sz="1800" dirty="0" smtClean="0">
                <a:solidFill>
                  <a:schemeClr val="accent1"/>
                </a:solidFill>
              </a:rPr>
              <a:t>Achieving the Vision: Japan Focus Areas</a:t>
            </a:r>
            <a:endParaRPr lang="en-US" sz="1800" dirty="0">
              <a:solidFill>
                <a:schemeClr val="accent1"/>
              </a:solidFill>
            </a:endParaRPr>
          </a:p>
        </p:txBody>
      </p:sp>
      <p:sp>
        <p:nvSpPr>
          <p:cNvPr id="5" name="Rectangle 4"/>
          <p:cNvSpPr/>
          <p:nvPr/>
        </p:nvSpPr>
        <p:spPr>
          <a:xfrm>
            <a:off x="1275474" y="1998258"/>
            <a:ext cx="6130344" cy="3293209"/>
          </a:xfrm>
          <a:prstGeom prst="rect">
            <a:avLst/>
          </a:prstGeom>
        </p:spPr>
        <p:txBody>
          <a:bodyPr wrap="square">
            <a:spAutoFit/>
          </a:bodyPr>
          <a:lstStyle/>
          <a:p>
            <a:pPr marR="0" lvl="0" algn="ctr">
              <a:lnSpc>
                <a:spcPct val="150000"/>
              </a:lnSpc>
              <a:spcBef>
                <a:spcPts val="600"/>
              </a:spcBef>
              <a:spcAft>
                <a:spcPts val="600"/>
              </a:spcAft>
            </a:pPr>
            <a:r>
              <a:rPr lang="en-US" sz="2200" b="1" dirty="0" smtClean="0">
                <a:solidFill>
                  <a:srgbClr val="0070C0"/>
                </a:solidFill>
                <a:latin typeface="+mj-lt"/>
                <a:ea typeface="MS Mincho" panose="02020609040205080304" pitchFamily="49" charset="-128"/>
                <a:cs typeface="Times New Roman" panose="02020603050405020304" pitchFamily="18" charset="0"/>
              </a:rPr>
              <a:t>2. Communities</a:t>
            </a:r>
          </a:p>
          <a:p>
            <a:pPr marR="0" lvl="0" algn="ctr">
              <a:lnSpc>
                <a:spcPct val="150000"/>
              </a:lnSpc>
              <a:spcBef>
                <a:spcPts val="600"/>
              </a:spcBef>
              <a:spcAft>
                <a:spcPts val="600"/>
              </a:spcAft>
            </a:pPr>
            <a:r>
              <a:rPr lang="en-US" sz="2200" dirty="0">
                <a:solidFill>
                  <a:srgbClr val="4C483D"/>
                </a:solidFill>
                <a:latin typeface="+mj-lt"/>
                <a:ea typeface="MS Mincho" panose="02020609040205080304" pitchFamily="49" charset="-128"/>
                <a:cs typeface="Times New Roman" panose="02020603050405020304" pitchFamily="18" charset="0"/>
              </a:rPr>
              <a:t>Facilitate and encourage virtual and in-person communities throughout the year to bring MDRT’s special sense of self to various segments of membership, particularly those </a:t>
            </a:r>
            <a:r>
              <a:rPr lang="en-US" sz="2200" dirty="0" smtClean="0">
                <a:solidFill>
                  <a:srgbClr val="4C483D"/>
                </a:solidFill>
                <a:latin typeface="+mj-lt"/>
                <a:ea typeface="MS Mincho" panose="02020609040205080304" pitchFamily="49" charset="-128"/>
                <a:cs typeface="Times New Roman" panose="02020603050405020304" pitchFamily="18" charset="0"/>
              </a:rPr>
              <a:t>who desire to be locally and globally connected. </a:t>
            </a:r>
            <a:endParaRPr lang="en-US" sz="2200" dirty="0">
              <a:solidFill>
                <a:srgbClr val="4C483D"/>
              </a:solidFill>
              <a:latin typeface="+mj-lt"/>
              <a:ea typeface="MS Mincho" panose="02020609040205080304" pitchFamily="49" charset="-128"/>
              <a:cs typeface="Times New Roman" panose="02020603050405020304" pitchFamily="18" charset="0"/>
            </a:endParaRPr>
          </a:p>
        </p:txBody>
      </p:sp>
      <p:sp>
        <p:nvSpPr>
          <p:cNvPr id="4" name="TextBox 3"/>
          <p:cNvSpPr txBox="1"/>
          <p:nvPr/>
        </p:nvSpPr>
        <p:spPr>
          <a:xfrm>
            <a:off x="3665837" y="5761024"/>
            <a:ext cx="4596713" cy="369332"/>
          </a:xfrm>
          <a:prstGeom prst="rect">
            <a:avLst/>
          </a:prstGeom>
          <a:noFill/>
        </p:spPr>
        <p:txBody>
          <a:bodyPr wrap="square" rtlCol="0">
            <a:spAutoFit/>
          </a:bodyPr>
          <a:lstStyle/>
          <a:p>
            <a:r>
              <a:rPr lang="en-US" b="1" dirty="0" smtClean="0">
                <a:solidFill>
                  <a:srgbClr val="002060"/>
                </a:solidFill>
              </a:rPr>
              <a:t>Primary Platform: Network Connectivity</a:t>
            </a:r>
          </a:p>
        </p:txBody>
      </p:sp>
    </p:spTree>
    <p:extLst>
      <p:ext uri="{BB962C8B-B14F-4D97-AF65-F5344CB8AC3E}">
        <p14:creationId xmlns:p14="http://schemas.microsoft.com/office/powerpoint/2010/main" val="2141807898"/>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Communities					</a:t>
            </a:r>
            <a:endParaRPr lang="en-US" dirty="0"/>
          </a:p>
        </p:txBody>
      </p:sp>
      <p:sp>
        <p:nvSpPr>
          <p:cNvPr id="3" name="Content Placeholder 2"/>
          <p:cNvSpPr>
            <a:spLocks noGrp="1"/>
          </p:cNvSpPr>
          <p:nvPr>
            <p:ph idx="1"/>
          </p:nvPr>
        </p:nvSpPr>
        <p:spPr>
          <a:xfrm>
            <a:off x="462263" y="1633152"/>
            <a:ext cx="8232775" cy="4525963"/>
          </a:xfrm>
        </p:spPr>
        <p:txBody>
          <a:bodyPr/>
          <a:lstStyle/>
          <a:p>
            <a:pPr marL="0" indent="0">
              <a:buNone/>
            </a:pPr>
            <a:r>
              <a:rPr lang="en-US" i="1" dirty="0" smtClean="0"/>
              <a:t>Medium </a:t>
            </a:r>
            <a:r>
              <a:rPr lang="en-US" i="1" dirty="0"/>
              <a:t>Priority</a:t>
            </a:r>
            <a:r>
              <a:rPr lang="en-US" b="1" dirty="0"/>
              <a:t> </a:t>
            </a:r>
            <a:endParaRPr lang="en-US" dirty="0"/>
          </a:p>
          <a:p>
            <a:pPr marL="0" indent="0">
              <a:buNone/>
            </a:pPr>
            <a:r>
              <a:rPr lang="en-US" b="1" dirty="0"/>
              <a:t>	</a:t>
            </a:r>
            <a:endParaRPr lang="en-US" dirty="0"/>
          </a:p>
          <a:p>
            <a:pPr lvl="0"/>
            <a:r>
              <a:rPr lang="en-US" b="1" dirty="0"/>
              <a:t>Celebrate group achievements by identifying groups (TOT, COT etc.) and creating an event or gathering to celebrate the achievement level they have reached. </a:t>
            </a:r>
            <a:r>
              <a:rPr lang="en-US" dirty="0" smtClean="0"/>
              <a:t>2</a:t>
            </a:r>
            <a:r>
              <a:rPr lang="en-US" baseline="30000" dirty="0" smtClean="0"/>
              <a:t>ND</a:t>
            </a:r>
            <a:r>
              <a:rPr lang="en-US" dirty="0" smtClean="0"/>
              <a:t> </a:t>
            </a:r>
            <a:r>
              <a:rPr lang="en-US" dirty="0"/>
              <a:t>QTR 2017 (FIRST INVESTIGATE FEASIBILITY)</a:t>
            </a:r>
          </a:p>
          <a:p>
            <a:endParaRPr lang="en-US" dirty="0"/>
          </a:p>
          <a:p>
            <a:pPr lvl="0"/>
            <a:r>
              <a:rPr lang="en-US" b="1" dirty="0"/>
              <a:t>Consider (get more feedback on possibility of) specific networking activities at our meetings: reception, golf, baseball game and dinner (with language support). </a:t>
            </a:r>
            <a:r>
              <a:rPr lang="en-US" dirty="0" smtClean="0"/>
              <a:t>4</a:t>
            </a:r>
            <a:r>
              <a:rPr lang="en-US" baseline="30000" dirty="0" smtClean="0"/>
              <a:t>TH</a:t>
            </a:r>
            <a:r>
              <a:rPr lang="en-US" dirty="0" smtClean="0"/>
              <a:t> </a:t>
            </a:r>
            <a:r>
              <a:rPr lang="en-US" dirty="0"/>
              <a:t>QTR 2017</a:t>
            </a:r>
          </a:p>
          <a:p>
            <a:pPr marL="0" indent="0">
              <a:buNone/>
            </a:pPr>
            <a:endParaRPr lang="en-US" dirty="0"/>
          </a:p>
          <a:p>
            <a:pPr lvl="0"/>
            <a:r>
              <a:rPr lang="en-US" b="1" dirty="0"/>
              <a:t>Consider (get more feedback on possibility of) community activities: Foundation and members to come together to do a service project in Japan (open up for global volunteers to support). </a:t>
            </a:r>
            <a:r>
              <a:rPr lang="en-US" dirty="0" smtClean="0"/>
              <a:t>4</a:t>
            </a:r>
            <a:r>
              <a:rPr lang="en-US" baseline="30000" dirty="0" smtClean="0"/>
              <a:t>TH</a:t>
            </a:r>
            <a:r>
              <a:rPr lang="en-US" dirty="0" smtClean="0"/>
              <a:t> </a:t>
            </a:r>
            <a:r>
              <a:rPr lang="en-US" dirty="0"/>
              <a:t>QTR 2017</a:t>
            </a:r>
          </a:p>
          <a:p>
            <a:pPr lvl="0"/>
            <a:endParaRPr lang="en-US" b="1" dirty="0" smtClean="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1404695866"/>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Communities					</a:t>
            </a:r>
            <a:endParaRPr lang="en-US" dirty="0"/>
          </a:p>
        </p:txBody>
      </p:sp>
      <p:sp>
        <p:nvSpPr>
          <p:cNvPr id="3" name="Content Placeholder 2"/>
          <p:cNvSpPr>
            <a:spLocks noGrp="1"/>
          </p:cNvSpPr>
          <p:nvPr>
            <p:ph idx="1"/>
          </p:nvPr>
        </p:nvSpPr>
        <p:spPr>
          <a:xfrm>
            <a:off x="454025" y="1600200"/>
            <a:ext cx="8232775" cy="4525963"/>
          </a:xfrm>
        </p:spPr>
        <p:txBody>
          <a:bodyPr/>
          <a:lstStyle/>
          <a:p>
            <a:pPr marL="0" indent="0">
              <a:buNone/>
            </a:pPr>
            <a:r>
              <a:rPr lang="en-US" i="1" dirty="0"/>
              <a:t>Low Priority</a:t>
            </a:r>
            <a:endParaRPr lang="en-US" dirty="0"/>
          </a:p>
          <a:p>
            <a:pPr marL="0" indent="0">
              <a:buNone/>
            </a:pPr>
            <a:r>
              <a:rPr lang="en-US" i="1" dirty="0"/>
              <a:t> </a:t>
            </a:r>
            <a:endParaRPr lang="en-US" dirty="0"/>
          </a:p>
          <a:p>
            <a:pPr lvl="0"/>
            <a:r>
              <a:rPr lang="en-US" b="1" dirty="0"/>
              <a:t>Design a Connection Event linked to specific/relevant topics, including branding and Whole Person</a:t>
            </a:r>
            <a:r>
              <a:rPr lang="en-US" b="1" dirty="0" smtClean="0"/>
              <a:t>.</a:t>
            </a:r>
            <a:endParaRPr lang="en-US" dirty="0"/>
          </a:p>
          <a:p>
            <a:pPr lvl="1"/>
            <a:r>
              <a:rPr lang="en-US" dirty="0"/>
              <a:t>Consider local member input on where to invest – telling them they have a </a:t>
            </a:r>
            <a:r>
              <a:rPr lang="en-US" dirty="0" smtClean="0"/>
              <a:t>$XXX </a:t>
            </a:r>
            <a:r>
              <a:rPr lang="en-US" dirty="0"/>
              <a:t>K budget helps unleash creativity on what they value most and where best to invest resources (Mark Hanna did this during focus groups in Japan). 2</a:t>
            </a:r>
            <a:r>
              <a:rPr lang="en-US" baseline="30000" dirty="0"/>
              <a:t>ND</a:t>
            </a:r>
            <a:r>
              <a:rPr lang="en-US" dirty="0"/>
              <a:t> QTR 2016</a:t>
            </a:r>
          </a:p>
          <a:p>
            <a:pPr lvl="1"/>
            <a:r>
              <a:rPr lang="en-US" dirty="0"/>
              <a:t>Facilitate panel events/interviews for local members to interview thought leader/experts (also use for local content development). 4</a:t>
            </a:r>
            <a:r>
              <a:rPr lang="en-US" baseline="30000" dirty="0"/>
              <a:t>TH</a:t>
            </a:r>
            <a:r>
              <a:rPr lang="en-US" dirty="0"/>
              <a:t> QTR 2016</a:t>
            </a:r>
          </a:p>
          <a:p>
            <a:pPr lvl="1"/>
            <a:r>
              <a:rPr lang="en-US" dirty="0"/>
              <a:t>Explore development of study groups. 4</a:t>
            </a:r>
            <a:r>
              <a:rPr lang="en-US" baseline="30000" dirty="0"/>
              <a:t>TH</a:t>
            </a:r>
            <a:r>
              <a:rPr lang="en-US" dirty="0"/>
              <a:t> QTR 2018</a:t>
            </a:r>
          </a:p>
          <a:p>
            <a:pPr marL="0" indent="0">
              <a:buNone/>
            </a:pPr>
            <a:endParaRPr lang="en-US" dirty="0"/>
          </a:p>
          <a:p>
            <a:pPr lvl="0"/>
            <a:r>
              <a:rPr lang="en-US" b="1" dirty="0"/>
              <a:t>Leverage technology to create virtual communities. </a:t>
            </a:r>
            <a:r>
              <a:rPr lang="en-US" dirty="0" smtClean="0"/>
              <a:t>4</a:t>
            </a:r>
            <a:r>
              <a:rPr lang="en-US" baseline="30000" dirty="0" smtClean="0"/>
              <a:t>TH</a:t>
            </a:r>
            <a:r>
              <a:rPr lang="en-US" dirty="0" smtClean="0"/>
              <a:t> </a:t>
            </a:r>
            <a:r>
              <a:rPr lang="en-US" dirty="0"/>
              <a:t>QTR 2018</a:t>
            </a:r>
          </a:p>
          <a:p>
            <a:pPr lvl="0"/>
            <a:endParaRPr lang="en-US" b="1" dirty="0" smtClean="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4065505306"/>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838200"/>
            <a:ext cx="8232775" cy="304800"/>
          </a:xfrm>
        </p:spPr>
        <p:txBody>
          <a:bodyPr/>
          <a:lstStyle/>
          <a:p>
            <a:r>
              <a:rPr lang="en-US" dirty="0" smtClean="0"/>
              <a:t>Staying True to MDRT’s Core Values</a:t>
            </a:r>
            <a:endParaRPr lang="en-US" dirty="0"/>
          </a:p>
        </p:txBody>
      </p:sp>
      <p:sp>
        <p:nvSpPr>
          <p:cNvPr id="3" name="Content Placeholder 2"/>
          <p:cNvSpPr>
            <a:spLocks noGrp="1"/>
          </p:cNvSpPr>
          <p:nvPr>
            <p:ph idx="1"/>
          </p:nvPr>
        </p:nvSpPr>
        <p:spPr>
          <a:xfrm>
            <a:off x="455613" y="1815644"/>
            <a:ext cx="8232775" cy="4191751"/>
          </a:xfrm>
        </p:spPr>
        <p:txBody>
          <a:bodyPr/>
          <a:lstStyle/>
          <a:p>
            <a:r>
              <a:rPr lang="en-US" sz="1700" b="1" dirty="0" smtClean="0"/>
              <a:t>Strategies Developed</a:t>
            </a:r>
          </a:p>
          <a:p>
            <a:pPr lvl="1"/>
            <a:r>
              <a:rPr lang="en-US" sz="1700" dirty="0"/>
              <a:t>Developed </a:t>
            </a:r>
            <a:r>
              <a:rPr lang="en-US" sz="1700" dirty="0">
                <a:solidFill>
                  <a:schemeClr val="accent6"/>
                </a:solidFill>
              </a:rPr>
              <a:t>Specific Strategies </a:t>
            </a:r>
            <a:r>
              <a:rPr lang="en-US" sz="1700" dirty="0"/>
              <a:t>to Achieve Plan Goals</a:t>
            </a:r>
          </a:p>
          <a:p>
            <a:pPr lvl="1"/>
            <a:r>
              <a:rPr lang="en-US" sz="1700" dirty="0"/>
              <a:t>Identified </a:t>
            </a:r>
            <a:r>
              <a:rPr lang="en-US" sz="1700" dirty="0">
                <a:solidFill>
                  <a:schemeClr val="accent6"/>
                </a:solidFill>
              </a:rPr>
              <a:t>Core Countries </a:t>
            </a:r>
            <a:r>
              <a:rPr lang="en-US" sz="1700" dirty="0"/>
              <a:t>on Which to </a:t>
            </a:r>
            <a:r>
              <a:rPr lang="en-US" sz="1700" dirty="0" smtClean="0"/>
              <a:t>Focus</a:t>
            </a:r>
          </a:p>
          <a:p>
            <a:pPr lvl="1"/>
            <a:r>
              <a:rPr lang="en-US" sz="1700" dirty="0" smtClean="0"/>
              <a:t>Creating </a:t>
            </a:r>
            <a:r>
              <a:rPr lang="en-US" sz="1700" dirty="0" smtClean="0">
                <a:solidFill>
                  <a:schemeClr val="accent6"/>
                </a:solidFill>
              </a:rPr>
              <a:t>Country Charters </a:t>
            </a:r>
            <a:r>
              <a:rPr lang="en-US" sz="1700" dirty="0" smtClean="0"/>
              <a:t>to Provide Roadmap for Increasing Member Engagement</a:t>
            </a:r>
          </a:p>
          <a:p>
            <a:pPr lvl="1"/>
            <a:r>
              <a:rPr lang="en-US" sz="1700" dirty="0" smtClean="0"/>
              <a:t>Relied on </a:t>
            </a:r>
            <a:r>
              <a:rPr lang="en-US" sz="1700" dirty="0" smtClean="0">
                <a:solidFill>
                  <a:schemeClr val="accent6"/>
                </a:solidFill>
              </a:rPr>
              <a:t>Work Streams </a:t>
            </a:r>
            <a:r>
              <a:rPr lang="en-US" sz="1700" dirty="0" smtClean="0"/>
              <a:t>to Provide Stakeholder Input</a:t>
            </a:r>
            <a:endParaRPr lang="en-US" sz="1700" dirty="0"/>
          </a:p>
          <a:p>
            <a:endParaRPr lang="en-US" sz="1700" b="1" dirty="0" smtClean="0"/>
          </a:p>
          <a:p>
            <a:r>
              <a:rPr lang="en-US" sz="1700" b="1" dirty="0" smtClean="0"/>
              <a:t>U.S. Charter</a:t>
            </a:r>
          </a:p>
          <a:p>
            <a:pPr lvl="1"/>
            <a:r>
              <a:rPr lang="en-US" sz="1700" dirty="0" smtClean="0">
                <a:solidFill>
                  <a:schemeClr val="accent6"/>
                </a:solidFill>
              </a:rPr>
              <a:t>Reviewed Output </a:t>
            </a:r>
            <a:r>
              <a:rPr lang="en-US" sz="1700" dirty="0" smtClean="0"/>
              <a:t>from Work Streams</a:t>
            </a:r>
          </a:p>
          <a:p>
            <a:pPr lvl="1"/>
            <a:r>
              <a:rPr lang="en-US" sz="1700" dirty="0" smtClean="0"/>
              <a:t>Articulated the </a:t>
            </a:r>
            <a:r>
              <a:rPr lang="en-US" sz="1700" dirty="0" smtClean="0">
                <a:solidFill>
                  <a:schemeClr val="accent6"/>
                </a:solidFill>
              </a:rPr>
              <a:t>U.S. Vision Statement</a:t>
            </a:r>
          </a:p>
          <a:p>
            <a:pPr lvl="1"/>
            <a:r>
              <a:rPr lang="en-US" sz="1700" dirty="0" smtClean="0"/>
              <a:t>Identified Six </a:t>
            </a:r>
            <a:r>
              <a:rPr lang="en-US" sz="1700" dirty="0" smtClean="0">
                <a:solidFill>
                  <a:schemeClr val="accent6"/>
                </a:solidFill>
              </a:rPr>
              <a:t>Focus Areas </a:t>
            </a:r>
            <a:r>
              <a:rPr lang="en-US" sz="1700" dirty="0" smtClean="0"/>
              <a:t>to Achieve the Vision</a:t>
            </a:r>
          </a:p>
          <a:p>
            <a:pPr lvl="1"/>
            <a:r>
              <a:rPr lang="en-US" sz="1700" dirty="0" smtClean="0"/>
              <a:t>Outlined </a:t>
            </a:r>
            <a:r>
              <a:rPr lang="en-US" sz="1700" dirty="0" smtClean="0">
                <a:solidFill>
                  <a:schemeClr val="accent6"/>
                </a:solidFill>
              </a:rPr>
              <a:t>Initiatives</a:t>
            </a:r>
            <a:r>
              <a:rPr lang="en-US" sz="1700" dirty="0" smtClean="0"/>
              <a:t> Within Focus Areas </a:t>
            </a:r>
          </a:p>
          <a:p>
            <a:pPr lvl="1"/>
            <a:endParaRPr lang="en-US" sz="1600" b="1" dirty="0" smtClean="0"/>
          </a:p>
          <a:p>
            <a:pPr lvl="1"/>
            <a:endParaRPr lang="en-US" sz="1600" b="1" dirty="0" smtClean="0"/>
          </a:p>
          <a:p>
            <a:pPr lvl="1"/>
            <a:endParaRPr lang="en-US" sz="1600" b="1" dirty="0" smtClean="0"/>
          </a:p>
          <a:p>
            <a:endParaRPr lang="en-US" sz="1600" dirty="0" smtClean="0"/>
          </a:p>
          <a:p>
            <a:pPr lvl="1"/>
            <a:endParaRPr lang="en-US" dirty="0" smtClean="0"/>
          </a:p>
        </p:txBody>
      </p:sp>
      <p:sp>
        <p:nvSpPr>
          <p:cNvPr id="4" name="Text Placeholder 3"/>
          <p:cNvSpPr>
            <a:spLocks noGrp="1"/>
          </p:cNvSpPr>
          <p:nvPr>
            <p:ph type="body" sz="quarter" idx="10"/>
          </p:nvPr>
        </p:nvSpPr>
        <p:spPr>
          <a:xfrm>
            <a:off x="457200" y="1143000"/>
            <a:ext cx="8229600" cy="215444"/>
          </a:xfrm>
        </p:spPr>
        <p:txBody>
          <a:bodyPr/>
          <a:lstStyle/>
          <a:p>
            <a:r>
              <a:rPr lang="en-US" sz="1800" dirty="0" smtClean="0"/>
              <a:t>January 2013 to Today: What We Accomplished </a:t>
            </a:r>
            <a:endParaRPr lang="en-US" sz="1800" dirty="0"/>
          </a:p>
        </p:txBody>
      </p:sp>
    </p:spTree>
    <p:extLst>
      <p:ext uri="{BB962C8B-B14F-4D97-AF65-F5344CB8AC3E}">
        <p14:creationId xmlns:p14="http://schemas.microsoft.com/office/powerpoint/2010/main" val="1480751270"/>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solidFill>
                  <a:srgbClr val="002060"/>
                </a:solidFill>
              </a:rPr>
              <a:t>Japan Charter</a:t>
            </a:r>
            <a:r>
              <a:rPr lang="en-US" dirty="0" smtClean="0"/>
              <a:t/>
            </a:r>
            <a:br>
              <a:rPr lang="en-US" dirty="0" smtClean="0"/>
            </a:br>
            <a:r>
              <a:rPr lang="en-US" sz="1800" dirty="0" smtClean="0">
                <a:solidFill>
                  <a:srgbClr val="0070C0"/>
                </a:solidFill>
              </a:rPr>
              <a:t>Achieving the Vision: Japan Focus Areas</a:t>
            </a:r>
            <a:endParaRPr lang="en-US" sz="1800" dirty="0">
              <a:solidFill>
                <a:srgbClr val="0070C0"/>
              </a:solidFill>
            </a:endParaRPr>
          </a:p>
        </p:txBody>
      </p:sp>
      <p:sp>
        <p:nvSpPr>
          <p:cNvPr id="5" name="Rectangle 4"/>
          <p:cNvSpPr/>
          <p:nvPr/>
        </p:nvSpPr>
        <p:spPr>
          <a:xfrm>
            <a:off x="1184856" y="2467815"/>
            <a:ext cx="6735651" cy="2277547"/>
          </a:xfrm>
          <a:prstGeom prst="rect">
            <a:avLst/>
          </a:prstGeom>
        </p:spPr>
        <p:txBody>
          <a:bodyPr wrap="square">
            <a:spAutoFit/>
          </a:bodyPr>
          <a:lstStyle/>
          <a:p>
            <a:pPr marR="0" lvl="0" algn="ctr">
              <a:lnSpc>
                <a:spcPct val="150000"/>
              </a:lnSpc>
              <a:spcBef>
                <a:spcPts val="600"/>
              </a:spcBef>
              <a:spcAft>
                <a:spcPts val="600"/>
              </a:spcAft>
            </a:pPr>
            <a:r>
              <a:rPr lang="en-US" sz="2200" b="1" dirty="0" smtClean="0">
                <a:solidFill>
                  <a:srgbClr val="0070C0"/>
                </a:solidFill>
                <a:latin typeface="+mj-lt"/>
                <a:ea typeface="MS Mincho" panose="02020609040205080304" pitchFamily="49" charset="-128"/>
                <a:cs typeface="Times New Roman" panose="02020603050405020304" pitchFamily="18" charset="0"/>
              </a:rPr>
              <a:t>3. Allies</a:t>
            </a:r>
          </a:p>
          <a:p>
            <a:pPr marR="0" lvl="0" algn="ctr">
              <a:lnSpc>
                <a:spcPct val="150000"/>
              </a:lnSpc>
              <a:spcBef>
                <a:spcPts val="600"/>
              </a:spcBef>
              <a:spcAft>
                <a:spcPts val="600"/>
              </a:spcAft>
            </a:pPr>
            <a:r>
              <a:rPr lang="en-US" sz="2200" dirty="0" smtClean="0">
                <a:latin typeface="+mj-lt"/>
                <a:ea typeface="MS Mincho" panose="02020609040205080304" pitchFamily="49" charset="-128"/>
                <a:cs typeface="Times New Roman" panose="02020603050405020304" pitchFamily="18" charset="0"/>
              </a:rPr>
              <a:t>Work closely </a:t>
            </a:r>
            <a:r>
              <a:rPr lang="en-US" sz="2200" dirty="0">
                <a:latin typeface="+mj-lt"/>
                <a:ea typeface="MS Mincho" panose="02020609040205080304" pitchFamily="49" charset="-128"/>
                <a:cs typeface="Times New Roman" panose="02020603050405020304" pitchFamily="18" charset="0"/>
              </a:rPr>
              <a:t>with key allies to address our shared concerns, provide added value and grow mutually beneficial relationships. </a:t>
            </a:r>
          </a:p>
        </p:txBody>
      </p:sp>
      <p:sp>
        <p:nvSpPr>
          <p:cNvPr id="4" name="TextBox 3"/>
          <p:cNvSpPr txBox="1"/>
          <p:nvPr/>
        </p:nvSpPr>
        <p:spPr>
          <a:xfrm>
            <a:off x="4151870" y="5299705"/>
            <a:ext cx="4242486" cy="369332"/>
          </a:xfrm>
          <a:prstGeom prst="rect">
            <a:avLst/>
          </a:prstGeom>
          <a:noFill/>
        </p:spPr>
        <p:txBody>
          <a:bodyPr wrap="square" rtlCol="0">
            <a:spAutoFit/>
          </a:bodyPr>
          <a:lstStyle/>
          <a:p>
            <a:r>
              <a:rPr lang="en-US" b="1" dirty="0" smtClean="0">
                <a:solidFill>
                  <a:srgbClr val="002060"/>
                </a:solidFill>
              </a:rPr>
              <a:t>Primary Platform: Stronger Together</a:t>
            </a:r>
          </a:p>
        </p:txBody>
      </p:sp>
    </p:spTree>
    <p:extLst>
      <p:ext uri="{BB962C8B-B14F-4D97-AF65-F5344CB8AC3E}">
        <p14:creationId xmlns:p14="http://schemas.microsoft.com/office/powerpoint/2010/main" val="3496481514"/>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Allies					</a:t>
            </a:r>
            <a:endParaRPr lang="en-US" dirty="0"/>
          </a:p>
        </p:txBody>
      </p:sp>
      <p:sp>
        <p:nvSpPr>
          <p:cNvPr id="3" name="Content Placeholder 2"/>
          <p:cNvSpPr>
            <a:spLocks noGrp="1"/>
          </p:cNvSpPr>
          <p:nvPr>
            <p:ph idx="1"/>
          </p:nvPr>
        </p:nvSpPr>
        <p:spPr>
          <a:xfrm>
            <a:off x="455613" y="1565190"/>
            <a:ext cx="8232775" cy="4687974"/>
          </a:xfrm>
        </p:spPr>
        <p:txBody>
          <a:bodyPr/>
          <a:lstStyle/>
          <a:p>
            <a:pPr marL="0" indent="0">
              <a:buNone/>
            </a:pPr>
            <a:r>
              <a:rPr lang="en-US" i="1" dirty="0" smtClean="0"/>
              <a:t>High </a:t>
            </a:r>
            <a:r>
              <a:rPr lang="en-US" i="1" dirty="0"/>
              <a:t>P</a:t>
            </a:r>
            <a:r>
              <a:rPr lang="en-US" i="1" dirty="0" smtClean="0"/>
              <a:t>riority</a:t>
            </a:r>
          </a:p>
          <a:p>
            <a:pPr marL="0" indent="0">
              <a:buNone/>
            </a:pPr>
            <a:endParaRPr lang="en-US" dirty="0"/>
          </a:p>
          <a:p>
            <a:pPr lvl="0"/>
            <a:r>
              <a:rPr lang="en-US" b="1" dirty="0"/>
              <a:t>Organize an annual USA/Korea/Japan Leadership Summit to align understanding and execution of organizational strategies and goals. Include a track for chapter staff. </a:t>
            </a:r>
            <a:r>
              <a:rPr lang="en-US" dirty="0" smtClean="0"/>
              <a:t>1</a:t>
            </a:r>
            <a:r>
              <a:rPr lang="en-US" baseline="30000" dirty="0" smtClean="0"/>
              <a:t>ST</a:t>
            </a:r>
            <a:r>
              <a:rPr lang="en-US" dirty="0" smtClean="0"/>
              <a:t> </a:t>
            </a:r>
            <a:r>
              <a:rPr lang="en-US" dirty="0"/>
              <a:t>QTR 2016</a:t>
            </a:r>
          </a:p>
          <a:p>
            <a:pPr marL="0" indent="0">
              <a:buNone/>
            </a:pPr>
            <a:endParaRPr lang="en-US" dirty="0"/>
          </a:p>
          <a:p>
            <a:pPr lvl="0"/>
            <a:r>
              <a:rPr lang="en-US" b="1" dirty="0"/>
              <a:t>Develop and deliver membership or productivity insights to companies </a:t>
            </a:r>
            <a:r>
              <a:rPr lang="en-US" b="1" dirty="0" smtClean="0"/>
              <a:t>(insights </a:t>
            </a:r>
            <a:r>
              <a:rPr lang="en-US" b="1" dirty="0"/>
              <a:t>as an asset</a:t>
            </a:r>
            <a:r>
              <a:rPr lang="en-US" b="1" dirty="0" smtClean="0"/>
              <a:t>). </a:t>
            </a:r>
            <a:r>
              <a:rPr lang="en-US" dirty="0" smtClean="0"/>
              <a:t>2</a:t>
            </a:r>
            <a:r>
              <a:rPr lang="en-US" baseline="30000" dirty="0" smtClean="0"/>
              <a:t>ND</a:t>
            </a:r>
            <a:r>
              <a:rPr lang="en-US" dirty="0" smtClean="0"/>
              <a:t> </a:t>
            </a:r>
            <a:r>
              <a:rPr lang="en-US" dirty="0"/>
              <a:t>QTR 2016</a:t>
            </a:r>
          </a:p>
          <a:p>
            <a:pPr marL="0" indent="0">
              <a:buNone/>
            </a:pPr>
            <a:endParaRPr lang="en-US" dirty="0"/>
          </a:p>
          <a:p>
            <a:pPr lvl="0"/>
            <a:r>
              <a:rPr lang="en-US" b="1" dirty="0"/>
              <a:t>Develop and implement a strategy for targeted communications to MNCs and the domestic career companies. </a:t>
            </a:r>
            <a:r>
              <a:rPr lang="en-US" dirty="0" smtClean="0"/>
              <a:t>2</a:t>
            </a:r>
            <a:r>
              <a:rPr lang="en-US" baseline="30000" dirty="0" smtClean="0"/>
              <a:t>ND</a:t>
            </a:r>
            <a:r>
              <a:rPr lang="en-US" dirty="0" smtClean="0"/>
              <a:t> </a:t>
            </a:r>
            <a:r>
              <a:rPr lang="en-US" dirty="0"/>
              <a:t>QTR 2016</a:t>
            </a:r>
          </a:p>
          <a:p>
            <a:pPr lvl="1"/>
            <a:r>
              <a:rPr lang="en-US" dirty="0"/>
              <a:t>Establish strong account management approach to build relationships with key allies.</a:t>
            </a:r>
          </a:p>
          <a:p>
            <a:pPr lvl="1"/>
            <a:r>
              <a:rPr lang="en-US" dirty="0"/>
              <a:t>Communicate MDRT's strategy to company representatives both in person and using different media</a:t>
            </a:r>
            <a:r>
              <a:rPr lang="en-US" dirty="0" smtClean="0"/>
              <a:t>.</a:t>
            </a:r>
          </a:p>
          <a:p>
            <a:pPr marL="341312" lvl="1" indent="0">
              <a:buNone/>
            </a:pPr>
            <a:endParaRPr lang="en-US" dirty="0"/>
          </a:p>
          <a:p>
            <a:pPr lvl="0"/>
            <a:r>
              <a:rPr lang="en-US" b="1" dirty="0"/>
              <a:t>Develop and promote the Mentoring Program with an emphasis on Motivation and Whole Person. </a:t>
            </a:r>
            <a:r>
              <a:rPr lang="en-US" dirty="0" smtClean="0"/>
              <a:t>4</a:t>
            </a:r>
            <a:r>
              <a:rPr lang="en-US" baseline="30000" dirty="0" smtClean="0"/>
              <a:t>TH</a:t>
            </a:r>
            <a:r>
              <a:rPr lang="en-US" dirty="0" smtClean="0"/>
              <a:t> </a:t>
            </a:r>
            <a:r>
              <a:rPr lang="en-US" dirty="0"/>
              <a:t>QTR 2016</a:t>
            </a:r>
          </a:p>
          <a:p>
            <a:pPr lvl="1"/>
            <a:r>
              <a:rPr lang="en-US" dirty="0"/>
              <a:t>Where operationally and economically feasible, provide real time data (like Fitbit; how well are you doing, share trend data to </a:t>
            </a:r>
            <a:r>
              <a:rPr lang="en-US" dirty="0" smtClean="0"/>
              <a:t>motivate) 4</a:t>
            </a:r>
            <a:r>
              <a:rPr lang="en-US" baseline="30000" dirty="0" smtClean="0"/>
              <a:t>TH</a:t>
            </a:r>
            <a:r>
              <a:rPr lang="en-US" dirty="0" smtClean="0"/>
              <a:t> </a:t>
            </a:r>
            <a:r>
              <a:rPr lang="en-US" dirty="0"/>
              <a:t>QTR 2016</a:t>
            </a:r>
          </a:p>
          <a:p>
            <a:pPr lvl="0"/>
            <a:endParaRPr lang="en-US" b="1" dirty="0" smtClean="0"/>
          </a:p>
          <a:p>
            <a:pPr marL="0" indent="0">
              <a:buNone/>
            </a:pPr>
            <a:r>
              <a:rPr lang="en-US" b="1" dirty="0"/>
              <a:t> </a:t>
            </a: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844991846"/>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Allies					</a:t>
            </a:r>
            <a:endParaRPr lang="en-US" dirty="0"/>
          </a:p>
        </p:txBody>
      </p:sp>
      <p:sp>
        <p:nvSpPr>
          <p:cNvPr id="3" name="Content Placeholder 2"/>
          <p:cNvSpPr>
            <a:spLocks noGrp="1"/>
          </p:cNvSpPr>
          <p:nvPr>
            <p:ph idx="1"/>
          </p:nvPr>
        </p:nvSpPr>
        <p:spPr>
          <a:xfrm>
            <a:off x="455613" y="1565189"/>
            <a:ext cx="8232775" cy="5054551"/>
          </a:xfrm>
        </p:spPr>
        <p:txBody>
          <a:bodyPr/>
          <a:lstStyle/>
          <a:p>
            <a:pPr marL="0" indent="0">
              <a:buNone/>
            </a:pPr>
            <a:r>
              <a:rPr lang="en-US" i="1" dirty="0" smtClean="0"/>
              <a:t>Medium </a:t>
            </a:r>
            <a:r>
              <a:rPr lang="en-US" i="1" dirty="0"/>
              <a:t>P</a:t>
            </a:r>
            <a:r>
              <a:rPr lang="en-US" i="1" dirty="0" smtClean="0"/>
              <a:t>riority</a:t>
            </a:r>
          </a:p>
          <a:p>
            <a:pPr marL="0" indent="0">
              <a:buNone/>
            </a:pPr>
            <a:endParaRPr lang="en-US" dirty="0"/>
          </a:p>
          <a:p>
            <a:r>
              <a:rPr lang="en-US" b="1" dirty="0" smtClean="0"/>
              <a:t>Establish </a:t>
            </a:r>
            <a:r>
              <a:rPr lang="en-US" b="1" dirty="0"/>
              <a:t>a recognition and communications process for company contacts to </a:t>
            </a:r>
            <a:r>
              <a:rPr lang="en-US" b="1" dirty="0" smtClean="0"/>
              <a:t>better connect </a:t>
            </a:r>
            <a:r>
              <a:rPr lang="en-US" b="1" dirty="0"/>
              <a:t>them to MDRT and the work that they do on members' behalf. </a:t>
            </a:r>
            <a:r>
              <a:rPr lang="en-US" b="1" dirty="0" smtClean="0"/>
              <a:t> </a:t>
            </a:r>
            <a:r>
              <a:rPr lang="en-US" dirty="0" smtClean="0"/>
              <a:t>4</a:t>
            </a:r>
            <a:r>
              <a:rPr lang="en-US" baseline="30000" dirty="0" smtClean="0"/>
              <a:t>th</a:t>
            </a:r>
            <a:r>
              <a:rPr lang="en-US" dirty="0" smtClean="0"/>
              <a:t> QTR 2016</a:t>
            </a:r>
          </a:p>
          <a:p>
            <a:endParaRPr lang="en-US" dirty="0"/>
          </a:p>
          <a:p>
            <a:r>
              <a:rPr lang="en-US" b="1" dirty="0"/>
              <a:t>Reexamine MDRT's translation and interpretation policies in light of new strategic </a:t>
            </a:r>
            <a:r>
              <a:rPr lang="en-US" b="1" dirty="0" smtClean="0"/>
              <a:t>focus on Japan. </a:t>
            </a:r>
            <a:r>
              <a:rPr lang="en-US" dirty="0" smtClean="0"/>
              <a:t>1</a:t>
            </a:r>
            <a:r>
              <a:rPr lang="en-US" baseline="30000" dirty="0" smtClean="0"/>
              <a:t>st</a:t>
            </a:r>
            <a:r>
              <a:rPr lang="en-US" dirty="0" smtClean="0"/>
              <a:t> QTR 2017</a:t>
            </a:r>
          </a:p>
          <a:p>
            <a:endParaRPr lang="en-US" dirty="0"/>
          </a:p>
          <a:p>
            <a:pPr marL="0" indent="0">
              <a:buNone/>
            </a:pPr>
            <a:r>
              <a:rPr lang="en-US" i="1" dirty="0" smtClean="0"/>
              <a:t>Low Priority</a:t>
            </a:r>
          </a:p>
          <a:p>
            <a:pPr marL="0" indent="0">
              <a:buNone/>
            </a:pPr>
            <a:endParaRPr lang="en-US" i="1" dirty="0"/>
          </a:p>
          <a:p>
            <a:r>
              <a:rPr lang="en-US" b="1" dirty="0"/>
              <a:t>Share the personal growth concept, offer companies content to help teach </a:t>
            </a:r>
            <a:r>
              <a:rPr lang="en-US" b="1" dirty="0" smtClean="0"/>
              <a:t>personal growth. </a:t>
            </a:r>
            <a:r>
              <a:rPr lang="en-US" dirty="0" smtClean="0"/>
              <a:t>2</a:t>
            </a:r>
            <a:r>
              <a:rPr lang="en-US" baseline="30000" dirty="0" smtClean="0"/>
              <a:t>nd</a:t>
            </a:r>
            <a:r>
              <a:rPr lang="en-US" dirty="0" smtClean="0"/>
              <a:t> QTR 2017</a:t>
            </a:r>
          </a:p>
          <a:p>
            <a:pPr lvl="1"/>
            <a:r>
              <a:rPr lang="en-US" dirty="0" smtClean="0"/>
              <a:t>Difference </a:t>
            </a:r>
            <a:r>
              <a:rPr lang="en-US" dirty="0"/>
              <a:t>between Japanese </a:t>
            </a:r>
            <a:r>
              <a:rPr lang="en-US" dirty="0" smtClean="0"/>
              <a:t>domestic and </a:t>
            </a:r>
            <a:r>
              <a:rPr lang="en-US" dirty="0"/>
              <a:t>MNCs: Develop a more targeted </a:t>
            </a:r>
            <a:r>
              <a:rPr lang="en-US" dirty="0" smtClean="0"/>
              <a:t>WP concept </a:t>
            </a:r>
            <a:r>
              <a:rPr lang="en-US" dirty="0"/>
              <a:t>for domestic companies (to reach </a:t>
            </a:r>
            <a:r>
              <a:rPr lang="en-US" dirty="0" smtClean="0"/>
              <a:t>COT, TOT </a:t>
            </a:r>
            <a:r>
              <a:rPr lang="en-US" dirty="0"/>
              <a:t>Status) vs. MNC (</a:t>
            </a:r>
            <a:r>
              <a:rPr lang="en-US" dirty="0" smtClean="0"/>
              <a:t>more balanced </a:t>
            </a:r>
            <a:r>
              <a:rPr lang="en-US" dirty="0"/>
              <a:t>life).</a:t>
            </a:r>
            <a:endParaRPr lang="en-US" i="1" dirty="0"/>
          </a:p>
          <a:p>
            <a:endParaRPr lang="en-US" b="1" dirty="0" smtClean="0"/>
          </a:p>
          <a:p>
            <a:pPr marL="0" indent="0">
              <a:buNone/>
            </a:pPr>
            <a:r>
              <a:rPr lang="en-US" b="1" dirty="0"/>
              <a:t> </a:t>
            </a: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931808949"/>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Allies					</a:t>
            </a:r>
            <a:endParaRPr lang="en-US" dirty="0"/>
          </a:p>
        </p:txBody>
      </p:sp>
      <p:sp>
        <p:nvSpPr>
          <p:cNvPr id="3" name="Content Placeholder 2"/>
          <p:cNvSpPr>
            <a:spLocks noGrp="1"/>
          </p:cNvSpPr>
          <p:nvPr>
            <p:ph idx="1"/>
          </p:nvPr>
        </p:nvSpPr>
        <p:spPr>
          <a:xfrm>
            <a:off x="455613" y="1565190"/>
            <a:ext cx="8232775" cy="4687974"/>
          </a:xfrm>
        </p:spPr>
        <p:txBody>
          <a:bodyPr/>
          <a:lstStyle/>
          <a:p>
            <a:pPr marL="0" indent="0">
              <a:buNone/>
            </a:pPr>
            <a:r>
              <a:rPr lang="en-US" i="1" dirty="0" smtClean="0"/>
              <a:t>Low Priority</a:t>
            </a:r>
          </a:p>
          <a:p>
            <a:pPr marL="0" indent="0">
              <a:buNone/>
            </a:pPr>
            <a:endParaRPr lang="en-US" i="1" dirty="0"/>
          </a:p>
          <a:p>
            <a:r>
              <a:rPr lang="en-US" b="1" dirty="0"/>
              <a:t>Provide speakers from outside </a:t>
            </a:r>
            <a:r>
              <a:rPr lang="en-US" b="1" dirty="0" smtClean="0"/>
              <a:t>of Japan </a:t>
            </a:r>
            <a:r>
              <a:rPr lang="en-US" b="1" dirty="0"/>
              <a:t>to chapter and company club meetings; leverage technology to bring more “outsiders” to Japan. </a:t>
            </a:r>
            <a:r>
              <a:rPr lang="en-US" dirty="0"/>
              <a:t>2</a:t>
            </a:r>
            <a:r>
              <a:rPr lang="en-US" baseline="30000" dirty="0"/>
              <a:t>nd</a:t>
            </a:r>
            <a:r>
              <a:rPr lang="en-US" dirty="0"/>
              <a:t> QTR 2017</a:t>
            </a:r>
          </a:p>
          <a:p>
            <a:pPr lvl="1"/>
            <a:r>
              <a:rPr lang="en-US" dirty="0"/>
              <a:t>Create forums for authentic exchange of information</a:t>
            </a:r>
            <a:r>
              <a:rPr lang="en-US" dirty="0" smtClean="0"/>
              <a:t>.</a:t>
            </a:r>
          </a:p>
          <a:p>
            <a:pPr marL="341312" lvl="1" indent="0">
              <a:buNone/>
            </a:pPr>
            <a:endParaRPr lang="en-US" dirty="0"/>
          </a:p>
          <a:p>
            <a:r>
              <a:rPr lang="en-US" b="1" dirty="0"/>
              <a:t>Gather intelligence about and develop outreach efforts to support the needs of brokerage firms and their producers.</a:t>
            </a:r>
            <a:r>
              <a:rPr lang="en-US" dirty="0"/>
              <a:t> 4</a:t>
            </a:r>
            <a:r>
              <a:rPr lang="en-US" baseline="30000" dirty="0"/>
              <a:t>th</a:t>
            </a:r>
            <a:r>
              <a:rPr lang="en-US" dirty="0"/>
              <a:t> QTR 2017</a:t>
            </a:r>
          </a:p>
          <a:p>
            <a:pPr marL="0" indent="0">
              <a:buNone/>
            </a:pPr>
            <a:endParaRPr lang="en-US" b="1" dirty="0" smtClean="0"/>
          </a:p>
          <a:p>
            <a:pPr marL="0" indent="0">
              <a:buNone/>
            </a:pPr>
            <a:r>
              <a:rPr lang="en-US" b="1" dirty="0"/>
              <a:t> </a:t>
            </a: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389755441"/>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solidFill>
                  <a:srgbClr val="002060"/>
                </a:solidFill>
              </a:rPr>
              <a:t>Japan Charter</a:t>
            </a:r>
            <a:r>
              <a:rPr lang="en-US" dirty="0" smtClean="0"/>
              <a:t/>
            </a:r>
            <a:br>
              <a:rPr lang="en-US" dirty="0" smtClean="0"/>
            </a:br>
            <a:r>
              <a:rPr lang="en-US" sz="1800" dirty="0" smtClean="0">
                <a:solidFill>
                  <a:schemeClr val="accent1"/>
                </a:solidFill>
              </a:rPr>
              <a:t>Achieving the Vision: Japan Focus Areas</a:t>
            </a:r>
            <a:endParaRPr lang="en-US" sz="1800" dirty="0">
              <a:solidFill>
                <a:schemeClr val="accent1"/>
              </a:solidFill>
            </a:endParaRPr>
          </a:p>
        </p:txBody>
      </p:sp>
      <p:sp>
        <p:nvSpPr>
          <p:cNvPr id="5" name="Rectangle 4"/>
          <p:cNvSpPr/>
          <p:nvPr/>
        </p:nvSpPr>
        <p:spPr>
          <a:xfrm>
            <a:off x="1160142" y="1915880"/>
            <a:ext cx="6194139" cy="3293209"/>
          </a:xfrm>
          <a:prstGeom prst="rect">
            <a:avLst/>
          </a:prstGeom>
        </p:spPr>
        <p:txBody>
          <a:bodyPr wrap="square">
            <a:spAutoFit/>
          </a:bodyPr>
          <a:lstStyle/>
          <a:p>
            <a:pPr marR="0" lvl="0" algn="ctr">
              <a:lnSpc>
                <a:spcPct val="150000"/>
              </a:lnSpc>
              <a:spcBef>
                <a:spcPts val="600"/>
              </a:spcBef>
              <a:spcAft>
                <a:spcPts val="600"/>
              </a:spcAft>
            </a:pPr>
            <a:r>
              <a:rPr lang="en-US" sz="2200" b="1" dirty="0" smtClean="0">
                <a:solidFill>
                  <a:srgbClr val="0070C0"/>
                </a:solidFill>
                <a:latin typeface="+mj-lt"/>
                <a:ea typeface="MS Mincho" panose="02020609040205080304" pitchFamily="49" charset="-128"/>
                <a:cs typeface="Times New Roman" panose="02020603050405020304" pitchFamily="18" charset="0"/>
              </a:rPr>
              <a:t>4. Content</a:t>
            </a:r>
          </a:p>
          <a:p>
            <a:pPr marR="0" lvl="0" algn="ctr">
              <a:lnSpc>
                <a:spcPct val="150000"/>
              </a:lnSpc>
              <a:spcBef>
                <a:spcPts val="600"/>
              </a:spcBef>
              <a:spcAft>
                <a:spcPts val="600"/>
              </a:spcAft>
            </a:pPr>
            <a:r>
              <a:rPr lang="en-US" sz="2200" dirty="0">
                <a:solidFill>
                  <a:srgbClr val="4C483D"/>
                </a:solidFill>
                <a:ea typeface="MS Mincho" panose="02020609040205080304" pitchFamily="49" charset="-128"/>
                <a:cs typeface="Times New Roman" panose="02020603050405020304" pitchFamily="18" charset="0"/>
              </a:rPr>
              <a:t>Make MDRT the “go to” for professional and personal development resources by providing relevant, high-quality, easily accessible content to financial services professionals throughout their careers.</a:t>
            </a:r>
          </a:p>
        </p:txBody>
      </p:sp>
      <p:sp>
        <p:nvSpPr>
          <p:cNvPr id="4" name="TextBox 3"/>
          <p:cNvSpPr txBox="1"/>
          <p:nvPr/>
        </p:nvSpPr>
        <p:spPr>
          <a:xfrm>
            <a:off x="3064476" y="5761024"/>
            <a:ext cx="5198075" cy="369332"/>
          </a:xfrm>
          <a:prstGeom prst="rect">
            <a:avLst/>
          </a:prstGeom>
          <a:noFill/>
        </p:spPr>
        <p:txBody>
          <a:bodyPr wrap="square" rtlCol="0">
            <a:spAutoFit/>
          </a:bodyPr>
          <a:lstStyle/>
          <a:p>
            <a:r>
              <a:rPr lang="en-US" b="1" dirty="0" smtClean="0">
                <a:solidFill>
                  <a:srgbClr val="002060"/>
                </a:solidFill>
              </a:rPr>
              <a:t>Primary Platform: Transformative Productivity</a:t>
            </a:r>
          </a:p>
        </p:txBody>
      </p:sp>
    </p:spTree>
    <p:extLst>
      <p:ext uri="{BB962C8B-B14F-4D97-AF65-F5344CB8AC3E}">
        <p14:creationId xmlns:p14="http://schemas.microsoft.com/office/powerpoint/2010/main" val="27695780"/>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lstStyle/>
          <a:p>
            <a:pPr marL="0" indent="0">
              <a:buNone/>
            </a:pPr>
            <a:r>
              <a:rPr lang="en-US" i="1" dirty="0"/>
              <a:t>High Priority</a:t>
            </a:r>
            <a:endParaRPr lang="en-US" dirty="0"/>
          </a:p>
          <a:p>
            <a:pPr marL="0" indent="0">
              <a:buNone/>
            </a:pPr>
            <a:endParaRPr lang="en-US" dirty="0"/>
          </a:p>
          <a:p>
            <a:r>
              <a:rPr lang="en-US" b="1" dirty="0"/>
              <a:t>Find new ways to develop relevant </a:t>
            </a:r>
            <a:r>
              <a:rPr lang="en-US" b="1" dirty="0" smtClean="0"/>
              <a:t>content.</a:t>
            </a:r>
            <a:endParaRPr lang="en-US" b="1" dirty="0"/>
          </a:p>
          <a:p>
            <a:pPr lvl="1"/>
            <a:r>
              <a:rPr lang="en-US" dirty="0" smtClean="0"/>
              <a:t>Develop </a:t>
            </a:r>
            <a:r>
              <a:rPr lang="en-US" dirty="0"/>
              <a:t>specific content with respect to Inheritance Tax (not lobbying). </a:t>
            </a:r>
            <a:r>
              <a:rPr lang="en-US" dirty="0" smtClean="0"/>
              <a:t>TBD</a:t>
            </a:r>
            <a:endParaRPr lang="en-US" dirty="0"/>
          </a:p>
          <a:p>
            <a:pPr lvl="1"/>
            <a:r>
              <a:rPr lang="en-US" dirty="0" smtClean="0"/>
              <a:t>Hire </a:t>
            </a:r>
            <a:r>
              <a:rPr lang="en-US" dirty="0"/>
              <a:t>freelance writers and engage SWAT or Micro-Committees (</a:t>
            </a:r>
            <a:r>
              <a:rPr lang="en-US" dirty="0" smtClean="0"/>
              <a:t>Identify content </a:t>
            </a:r>
            <a:r>
              <a:rPr lang="en-US" dirty="0"/>
              <a:t>experts, create focus groups to develop </a:t>
            </a:r>
            <a:r>
              <a:rPr lang="en-US" dirty="0" smtClean="0"/>
              <a:t>content). 2</a:t>
            </a:r>
            <a:r>
              <a:rPr lang="en-US" baseline="30000" dirty="0" smtClean="0"/>
              <a:t>nd</a:t>
            </a:r>
            <a:r>
              <a:rPr lang="en-US" dirty="0" smtClean="0"/>
              <a:t> QTR 2016</a:t>
            </a:r>
          </a:p>
          <a:p>
            <a:pPr lvl="1"/>
            <a:r>
              <a:rPr lang="en-US" dirty="0" smtClean="0"/>
              <a:t>Record </a:t>
            </a:r>
            <a:r>
              <a:rPr lang="en-US" dirty="0"/>
              <a:t>seminars and workshops conducted by the Chapter and distribute </a:t>
            </a:r>
            <a:r>
              <a:rPr lang="en-US" dirty="0" smtClean="0"/>
              <a:t>to local </a:t>
            </a:r>
            <a:r>
              <a:rPr lang="en-US" dirty="0"/>
              <a:t>membership. (TO RECORD IN) </a:t>
            </a:r>
            <a:r>
              <a:rPr lang="en-US" dirty="0" smtClean="0"/>
              <a:t>3</a:t>
            </a:r>
            <a:r>
              <a:rPr lang="en-US" baseline="30000" dirty="0" smtClean="0"/>
              <a:t>rd</a:t>
            </a:r>
            <a:r>
              <a:rPr lang="en-US" dirty="0" smtClean="0"/>
              <a:t> QTR 2016</a:t>
            </a:r>
          </a:p>
          <a:p>
            <a:pPr lvl="1"/>
            <a:r>
              <a:rPr lang="en-US" dirty="0" smtClean="0"/>
              <a:t>Work </a:t>
            </a:r>
            <a:r>
              <a:rPr lang="en-US" dirty="0"/>
              <a:t>with Chapter’s RTT committee to enhance quality of local </a:t>
            </a:r>
            <a:r>
              <a:rPr lang="en-US" dirty="0" smtClean="0"/>
              <a:t>content (consider </a:t>
            </a:r>
            <a:r>
              <a:rPr lang="en-US" dirty="0"/>
              <a:t>Japanese edition of </a:t>
            </a:r>
            <a:r>
              <a:rPr lang="en-US" dirty="0" smtClean="0"/>
              <a:t>RTT. 3</a:t>
            </a:r>
            <a:r>
              <a:rPr lang="en-US" baseline="30000" dirty="0" smtClean="0"/>
              <a:t>rd</a:t>
            </a:r>
            <a:r>
              <a:rPr lang="en-US" dirty="0" smtClean="0"/>
              <a:t>  </a:t>
            </a:r>
            <a:r>
              <a:rPr lang="en-US" dirty="0"/>
              <a:t>QTR </a:t>
            </a:r>
            <a:r>
              <a:rPr lang="en-US" dirty="0" smtClean="0"/>
              <a:t>2016</a:t>
            </a:r>
          </a:p>
          <a:p>
            <a:pPr lvl="1"/>
            <a:r>
              <a:rPr lang="en-US" dirty="0" smtClean="0"/>
              <a:t>Target </a:t>
            </a:r>
            <a:r>
              <a:rPr lang="en-US" dirty="0"/>
              <a:t>delivery of content to raise the awareness on what exists. </a:t>
            </a:r>
            <a:r>
              <a:rPr lang="en-US" dirty="0" smtClean="0"/>
              <a:t>Deliver customized </a:t>
            </a:r>
            <a:r>
              <a:rPr lang="en-US" dirty="0"/>
              <a:t>content in targeted, innovative ways. SIMPLE: </a:t>
            </a:r>
            <a:r>
              <a:rPr lang="en-US" dirty="0" smtClean="0"/>
              <a:t>4th </a:t>
            </a:r>
            <a:r>
              <a:rPr lang="en-US" dirty="0"/>
              <a:t>QTR </a:t>
            </a:r>
            <a:r>
              <a:rPr lang="en-US" dirty="0" smtClean="0"/>
              <a:t>2016</a:t>
            </a:r>
          </a:p>
          <a:p>
            <a:pPr lvl="1"/>
            <a:r>
              <a:rPr lang="en-US" dirty="0" smtClean="0"/>
              <a:t>Make </a:t>
            </a:r>
            <a:r>
              <a:rPr lang="en-US" dirty="0"/>
              <a:t>relevant content readily available and easily accessible. Leverage “</a:t>
            </a:r>
            <a:r>
              <a:rPr lang="en-US" dirty="0" smtClean="0"/>
              <a:t>My MDRT</a:t>
            </a:r>
            <a:r>
              <a:rPr lang="en-US" dirty="0"/>
              <a:t>” portal to suggest content based on member preferences. </a:t>
            </a:r>
            <a:r>
              <a:rPr lang="en-US" dirty="0" smtClean="0"/>
              <a:t>4</a:t>
            </a:r>
            <a:r>
              <a:rPr lang="en-US" baseline="30000" dirty="0" smtClean="0"/>
              <a:t>th</a:t>
            </a:r>
            <a:r>
              <a:rPr lang="en-US" dirty="0" smtClean="0"/>
              <a:t>  </a:t>
            </a:r>
            <a:r>
              <a:rPr lang="en-US" dirty="0"/>
              <a:t>QTR 2016</a:t>
            </a:r>
          </a:p>
          <a:p>
            <a:pPr marL="0" indent="0">
              <a:buNone/>
            </a:pPr>
            <a:endParaRPr lang="en-US" dirty="0" smtClean="0"/>
          </a:p>
          <a:p>
            <a:r>
              <a:rPr lang="en-US" b="1" dirty="0"/>
              <a:t>Make relevant communication available in Japanese. </a:t>
            </a:r>
            <a:r>
              <a:rPr lang="en-US" dirty="0"/>
              <a:t>ONGOING</a:t>
            </a:r>
          </a:p>
          <a:p>
            <a:endParaRPr lang="en-US" dirty="0" smtClean="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750738039"/>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lstStyle/>
          <a:p>
            <a:pPr marL="0" indent="0">
              <a:buNone/>
            </a:pPr>
            <a:r>
              <a:rPr lang="en-US" i="1" dirty="0" smtClean="0"/>
              <a:t>High Priority</a:t>
            </a:r>
            <a:endParaRPr lang="en-US" dirty="0" smtClean="0"/>
          </a:p>
          <a:p>
            <a:pPr marL="0" indent="0">
              <a:buNone/>
            </a:pPr>
            <a:endParaRPr lang="en-US" dirty="0" smtClean="0"/>
          </a:p>
          <a:p>
            <a:r>
              <a:rPr lang="en-US" b="1" dirty="0" smtClean="0"/>
              <a:t>Focus content creation on Sales Mastery and Business Development member segments. </a:t>
            </a:r>
            <a:r>
              <a:rPr lang="en-US" dirty="0" smtClean="0"/>
              <a:t>1</a:t>
            </a:r>
            <a:r>
              <a:rPr lang="en-US" baseline="30000" dirty="0" smtClean="0"/>
              <a:t>st</a:t>
            </a:r>
            <a:r>
              <a:rPr lang="en-US" dirty="0" smtClean="0"/>
              <a:t> QTR 2016</a:t>
            </a:r>
          </a:p>
          <a:p>
            <a:endParaRPr lang="en-US" b="1" dirty="0" smtClean="0"/>
          </a:p>
          <a:p>
            <a:r>
              <a:rPr lang="en-US" b="1" dirty="0"/>
              <a:t>Develop and implement content strategy relevant to the Sales Mastery and </a:t>
            </a:r>
            <a:r>
              <a:rPr lang="en-US" b="1" dirty="0" smtClean="0"/>
              <a:t>Business Development </a:t>
            </a:r>
            <a:r>
              <a:rPr lang="en-US" b="1" dirty="0"/>
              <a:t>segments. Leverage Whole Person content. </a:t>
            </a:r>
            <a:r>
              <a:rPr lang="en-US" dirty="0" smtClean="0"/>
              <a:t>3</a:t>
            </a:r>
            <a:r>
              <a:rPr lang="en-US" baseline="30000" dirty="0" smtClean="0"/>
              <a:t>rd</a:t>
            </a:r>
            <a:r>
              <a:rPr lang="en-US" dirty="0" smtClean="0"/>
              <a:t> QTR 2016</a:t>
            </a:r>
            <a:endParaRPr lang="en-US" b="1" dirty="0" smtClean="0"/>
          </a:p>
          <a:p>
            <a:endParaRPr lang="en-US" b="1" dirty="0" smtClean="0"/>
          </a:p>
          <a:p>
            <a:pPr marL="0" indent="0">
              <a:buNone/>
            </a:pPr>
            <a:r>
              <a:rPr lang="en-US" i="1" dirty="0" smtClean="0"/>
              <a:t>Medium </a:t>
            </a:r>
            <a:r>
              <a:rPr lang="en-US" i="1" dirty="0"/>
              <a:t>Priority</a:t>
            </a:r>
            <a:endParaRPr lang="en-US" dirty="0"/>
          </a:p>
          <a:p>
            <a:pPr marL="0" indent="0">
              <a:buNone/>
            </a:pPr>
            <a:endParaRPr lang="en-US" dirty="0" smtClean="0"/>
          </a:p>
          <a:p>
            <a:r>
              <a:rPr lang="en-US" b="1" dirty="0"/>
              <a:t>Develop videos with Western members/thought leaders that can be provided </a:t>
            </a:r>
            <a:r>
              <a:rPr lang="en-US" b="1" dirty="0" smtClean="0"/>
              <a:t>to members</a:t>
            </a:r>
            <a:r>
              <a:rPr lang="en-US" b="1" dirty="0"/>
              <a:t>. </a:t>
            </a:r>
            <a:r>
              <a:rPr lang="en-US" dirty="0" smtClean="0"/>
              <a:t>4</a:t>
            </a:r>
            <a:r>
              <a:rPr lang="en-US" baseline="30000" dirty="0" smtClean="0"/>
              <a:t>th</a:t>
            </a:r>
            <a:r>
              <a:rPr lang="en-US" dirty="0" smtClean="0"/>
              <a:t> QTR 2016</a:t>
            </a:r>
          </a:p>
          <a:p>
            <a:endParaRPr lang="en-US" dirty="0"/>
          </a:p>
          <a:p>
            <a:r>
              <a:rPr lang="en-US" b="1" dirty="0"/>
              <a:t>Reposition members in Japan: They are leaders, they have a rich legacy and a lot </a:t>
            </a:r>
            <a:r>
              <a:rPr lang="en-US" b="1" dirty="0" smtClean="0"/>
              <a:t>to share</a:t>
            </a:r>
            <a:r>
              <a:rPr lang="en-US" b="1" dirty="0"/>
              <a:t>: Create greater ownership for content creation. Doing this will require us to </a:t>
            </a:r>
            <a:r>
              <a:rPr lang="en-US" b="1" dirty="0" smtClean="0"/>
              <a:t>engage authentically </a:t>
            </a:r>
            <a:r>
              <a:rPr lang="en-US" b="1" dirty="0"/>
              <a:t>with local member leaders. Collect and rank top ideas before </a:t>
            </a:r>
            <a:r>
              <a:rPr lang="en-US" b="1" dirty="0" smtClean="0"/>
              <a:t>developing content</a:t>
            </a:r>
            <a:r>
              <a:rPr lang="en-US" b="1" dirty="0"/>
              <a:t>. </a:t>
            </a:r>
            <a:r>
              <a:rPr lang="en-US" dirty="0" smtClean="0"/>
              <a:t>4</a:t>
            </a:r>
            <a:r>
              <a:rPr lang="en-US" baseline="30000" dirty="0" smtClean="0"/>
              <a:t>th</a:t>
            </a:r>
            <a:r>
              <a:rPr lang="en-US" dirty="0" smtClean="0"/>
              <a:t> QTR </a:t>
            </a:r>
            <a:r>
              <a:rPr lang="en-US" dirty="0"/>
              <a:t>2017</a:t>
            </a:r>
            <a:endParaRPr lang="en-US" dirty="0" smtClean="0"/>
          </a:p>
          <a:p>
            <a:endParaRPr lang="en-US" dirty="0" smtClean="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1978121785"/>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lstStyle/>
          <a:p>
            <a:pPr marL="0" indent="0">
              <a:buNone/>
            </a:pPr>
            <a:r>
              <a:rPr lang="en-US" i="1" dirty="0" smtClean="0"/>
              <a:t>Low </a:t>
            </a:r>
            <a:r>
              <a:rPr lang="en-US" i="1" dirty="0"/>
              <a:t>Priority</a:t>
            </a:r>
            <a:endParaRPr lang="en-US" dirty="0"/>
          </a:p>
          <a:p>
            <a:pPr marL="0" indent="0">
              <a:buNone/>
            </a:pPr>
            <a:r>
              <a:rPr lang="en-US" b="1" dirty="0"/>
              <a:t> </a:t>
            </a:r>
            <a:endParaRPr lang="en-US" dirty="0"/>
          </a:p>
          <a:p>
            <a:r>
              <a:rPr lang="en-US" b="1" dirty="0"/>
              <a:t>Identify content experts/contributors members. </a:t>
            </a:r>
            <a:r>
              <a:rPr lang="en-US" dirty="0" smtClean="0"/>
              <a:t>ONGOING</a:t>
            </a:r>
          </a:p>
          <a:p>
            <a:pPr marL="0" indent="0">
              <a:buNone/>
            </a:pPr>
            <a:endParaRPr lang="en-US" dirty="0"/>
          </a:p>
          <a:p>
            <a:r>
              <a:rPr lang="en-US" b="1" dirty="0"/>
              <a:t>Develop a systematic approach to poll what’s most relevant to members (</a:t>
            </a:r>
            <a:r>
              <a:rPr lang="en-US" b="1" dirty="0" smtClean="0"/>
              <a:t>understand interest </a:t>
            </a:r>
            <a:r>
              <a:rPr lang="en-US" b="1" dirty="0"/>
              <a:t>and areas of expertise). </a:t>
            </a:r>
            <a:r>
              <a:rPr lang="en-US" dirty="0" smtClean="0"/>
              <a:t>2</a:t>
            </a:r>
            <a:r>
              <a:rPr lang="en-US" baseline="30000" dirty="0" smtClean="0"/>
              <a:t>nd</a:t>
            </a:r>
            <a:r>
              <a:rPr lang="en-US" dirty="0" smtClean="0"/>
              <a:t>  </a:t>
            </a:r>
            <a:r>
              <a:rPr lang="en-US" dirty="0"/>
              <a:t>QTR </a:t>
            </a:r>
            <a:r>
              <a:rPr lang="en-US" dirty="0" smtClean="0"/>
              <a:t>2017</a:t>
            </a:r>
          </a:p>
          <a:p>
            <a:pPr marL="0" indent="0">
              <a:buNone/>
            </a:pPr>
            <a:endParaRPr lang="en-US" dirty="0"/>
          </a:p>
          <a:p>
            <a:r>
              <a:rPr lang="en-US" b="1" dirty="0"/>
              <a:t>Develop content for Company Club sessions (as relevant). </a:t>
            </a:r>
            <a:r>
              <a:rPr lang="en-US" dirty="0" smtClean="0"/>
              <a:t>4</a:t>
            </a:r>
            <a:r>
              <a:rPr lang="en-US" baseline="30000" dirty="0" smtClean="0"/>
              <a:t>th</a:t>
            </a:r>
            <a:r>
              <a:rPr lang="en-US" dirty="0" smtClean="0"/>
              <a:t> QTR </a:t>
            </a:r>
            <a:r>
              <a:rPr lang="en-US" dirty="0"/>
              <a:t>2018</a:t>
            </a:r>
          </a:p>
          <a:p>
            <a:endParaRPr lang="en-US" dirty="0" smtClean="0"/>
          </a:p>
          <a:p>
            <a:r>
              <a:rPr lang="en-US" b="1" dirty="0" smtClean="0"/>
              <a:t>Share </a:t>
            </a:r>
            <a:r>
              <a:rPr lang="en-US" b="1" dirty="0"/>
              <a:t>Japanese success stories or create content on specific topics for other </a:t>
            </a:r>
            <a:r>
              <a:rPr lang="en-US" b="1" dirty="0" smtClean="0"/>
              <a:t>global members</a:t>
            </a:r>
            <a:r>
              <a:rPr lang="en-US" b="1" dirty="0"/>
              <a:t>. (Doing through RTT profiles; enhance through Content Strategy.) </a:t>
            </a:r>
            <a:r>
              <a:rPr lang="en-US" dirty="0" smtClean="0"/>
              <a:t>4</a:t>
            </a:r>
            <a:r>
              <a:rPr lang="en-US" baseline="30000" dirty="0" smtClean="0"/>
              <a:t>th</a:t>
            </a:r>
            <a:r>
              <a:rPr lang="en-US" dirty="0" smtClean="0"/>
              <a:t> QTR 2018</a:t>
            </a: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544306183"/>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17" y="1267191"/>
            <a:ext cx="8232775" cy="4613833"/>
          </a:xfrm>
        </p:spPr>
        <p:txBody>
          <a:bodyPr/>
          <a:lstStyle/>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a:p>
            <a:pPr marL="0" indent="0">
              <a:buNone/>
            </a:pPr>
            <a:endParaRPr lang="en-US" dirty="0" smtClean="0">
              <a:solidFill>
                <a:schemeClr val="tx1"/>
              </a:solidFill>
            </a:endParaRPr>
          </a:p>
          <a:p>
            <a:pPr marL="0" indent="0" algn="ctr">
              <a:buNone/>
            </a:pPr>
            <a:r>
              <a:rPr lang="en-US" sz="4800" b="1" dirty="0" smtClean="0">
                <a:solidFill>
                  <a:srgbClr val="0070C0"/>
                </a:solidFill>
              </a:rPr>
              <a:t>Korea Charter</a:t>
            </a:r>
          </a:p>
        </p:txBody>
      </p:sp>
    </p:spTree>
    <p:extLst>
      <p:ext uri="{BB962C8B-B14F-4D97-AF65-F5344CB8AC3E}">
        <p14:creationId xmlns:p14="http://schemas.microsoft.com/office/powerpoint/2010/main" val="2640725902"/>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t>Korea Charter</a:t>
            </a:r>
            <a:br>
              <a:rPr lang="en-US" dirty="0" smtClean="0"/>
            </a:br>
            <a:r>
              <a:rPr lang="en-US" sz="1800" dirty="0" smtClean="0">
                <a:solidFill>
                  <a:schemeClr val="accent1"/>
                </a:solidFill>
              </a:rPr>
              <a:t>Achieving the Vision: Korea Focus Areas</a:t>
            </a:r>
            <a:endParaRPr lang="en-US" sz="1800" dirty="0">
              <a:solidFill>
                <a:schemeClr val="accent1"/>
              </a:solidFill>
            </a:endParaRPr>
          </a:p>
        </p:txBody>
      </p:sp>
      <p:sp>
        <p:nvSpPr>
          <p:cNvPr id="5" name="Rectangle 4"/>
          <p:cNvSpPr/>
          <p:nvPr/>
        </p:nvSpPr>
        <p:spPr>
          <a:xfrm>
            <a:off x="929483" y="1957069"/>
            <a:ext cx="6735651" cy="3293209"/>
          </a:xfrm>
          <a:prstGeom prst="rect">
            <a:avLst/>
          </a:prstGeom>
        </p:spPr>
        <p:txBody>
          <a:bodyPr wrap="square">
            <a:spAutoFit/>
          </a:bodyPr>
          <a:lstStyle/>
          <a:p>
            <a:pPr marR="0" lvl="0" algn="ctr">
              <a:lnSpc>
                <a:spcPct val="150000"/>
              </a:lnSpc>
              <a:spcBef>
                <a:spcPts val="600"/>
              </a:spcBef>
              <a:spcAft>
                <a:spcPts val="600"/>
              </a:spcAft>
            </a:pPr>
            <a:r>
              <a:rPr lang="en-US" sz="2200" b="1" dirty="0" smtClean="0">
                <a:solidFill>
                  <a:srgbClr val="0070C0"/>
                </a:solidFill>
                <a:latin typeface="+mj-lt"/>
                <a:ea typeface="MS Mincho" panose="02020609040205080304" pitchFamily="49" charset="-128"/>
                <a:cs typeface="Times New Roman" panose="02020603050405020304" pitchFamily="18" charset="0"/>
              </a:rPr>
              <a:t>1. Branding/Marketing</a:t>
            </a:r>
          </a:p>
          <a:p>
            <a:pPr marR="0" lvl="0" algn="ctr">
              <a:lnSpc>
                <a:spcPct val="150000"/>
              </a:lnSpc>
              <a:spcBef>
                <a:spcPts val="600"/>
              </a:spcBef>
              <a:spcAft>
                <a:spcPts val="600"/>
              </a:spcAft>
            </a:pPr>
            <a:r>
              <a:rPr lang="en-US" sz="2200" dirty="0" smtClean="0">
                <a:solidFill>
                  <a:srgbClr val="4C483D"/>
                </a:solidFill>
                <a:latin typeface="+mj-lt"/>
                <a:ea typeface="MS Mincho" panose="02020609040205080304" pitchFamily="49" charset="-128"/>
                <a:cs typeface="Times New Roman" panose="02020603050405020304" pitchFamily="18" charset="0"/>
              </a:rPr>
              <a:t>Effectively </a:t>
            </a:r>
            <a:r>
              <a:rPr lang="en-US" sz="2200" dirty="0">
                <a:solidFill>
                  <a:srgbClr val="4C483D"/>
                </a:solidFill>
                <a:latin typeface="+mj-lt"/>
                <a:ea typeface="MS Mincho" panose="02020609040205080304" pitchFamily="49" charset="-128"/>
                <a:cs typeface="Times New Roman" panose="02020603050405020304" pitchFamily="18" charset="0"/>
              </a:rPr>
              <a:t>communicate MDRT’s value proposition to key audiences to enhance the perception that MDRT is vital to a financial services professional’s success and to position </a:t>
            </a:r>
            <a:r>
              <a:rPr lang="en-US" sz="2200" dirty="0" smtClean="0">
                <a:solidFill>
                  <a:srgbClr val="4C483D"/>
                </a:solidFill>
                <a:latin typeface="+mj-lt"/>
                <a:ea typeface="MS Mincho" panose="02020609040205080304" pitchFamily="49" charset="-128"/>
                <a:cs typeface="Times New Roman" panose="02020603050405020304" pitchFamily="18" charset="0"/>
              </a:rPr>
              <a:t>MDRT members </a:t>
            </a:r>
            <a:r>
              <a:rPr lang="en-US" sz="2200" dirty="0">
                <a:solidFill>
                  <a:srgbClr val="4C483D"/>
                </a:solidFill>
                <a:latin typeface="+mj-lt"/>
                <a:ea typeface="MS Mincho" panose="02020609040205080304" pitchFamily="49" charset="-128"/>
                <a:cs typeface="Times New Roman" panose="02020603050405020304" pitchFamily="18" charset="0"/>
              </a:rPr>
              <a:t>as </a:t>
            </a:r>
            <a:r>
              <a:rPr lang="en-US" sz="2200" dirty="0" smtClean="0">
                <a:solidFill>
                  <a:srgbClr val="4C483D"/>
                </a:solidFill>
                <a:latin typeface="+mj-lt"/>
                <a:ea typeface="MS Mincho" panose="02020609040205080304" pitchFamily="49" charset="-128"/>
                <a:cs typeface="Times New Roman" panose="02020603050405020304" pitchFamily="18" charset="0"/>
              </a:rPr>
              <a:t>the advisors of choice with clients.</a:t>
            </a:r>
            <a:endParaRPr lang="en-US" sz="2200" dirty="0">
              <a:solidFill>
                <a:srgbClr val="4C483D"/>
              </a:solidFill>
              <a:effectLst/>
              <a:latin typeface="+mj-lt"/>
              <a:ea typeface="MS Mincho" panose="02020609040205080304" pitchFamily="49" charset="-128"/>
              <a:cs typeface="Times New Roman" panose="02020603050405020304" pitchFamily="18" charset="0"/>
            </a:endParaRPr>
          </a:p>
        </p:txBody>
      </p:sp>
      <p:sp>
        <p:nvSpPr>
          <p:cNvPr id="3" name="TextBox 2"/>
          <p:cNvSpPr txBox="1"/>
          <p:nvPr/>
        </p:nvSpPr>
        <p:spPr>
          <a:xfrm>
            <a:off x="3278660" y="5761024"/>
            <a:ext cx="4983892" cy="369332"/>
          </a:xfrm>
          <a:prstGeom prst="rect">
            <a:avLst/>
          </a:prstGeom>
          <a:noFill/>
        </p:spPr>
        <p:txBody>
          <a:bodyPr wrap="square" rtlCol="0">
            <a:spAutoFit/>
          </a:bodyPr>
          <a:lstStyle/>
          <a:p>
            <a:r>
              <a:rPr lang="en-US" b="1" dirty="0" smtClean="0">
                <a:solidFill>
                  <a:srgbClr val="002060"/>
                </a:solidFill>
              </a:rPr>
              <a:t>Primary Platform: Celebrating Achievement</a:t>
            </a:r>
          </a:p>
        </p:txBody>
      </p:sp>
    </p:spTree>
    <p:extLst>
      <p:ext uri="{BB962C8B-B14F-4D97-AF65-F5344CB8AC3E}">
        <p14:creationId xmlns:p14="http://schemas.microsoft.com/office/powerpoint/2010/main" val="128221719"/>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838200"/>
            <a:ext cx="8232775" cy="304800"/>
          </a:xfrm>
        </p:spPr>
        <p:txBody>
          <a:bodyPr/>
          <a:lstStyle/>
          <a:p>
            <a:r>
              <a:rPr lang="en-US" dirty="0" smtClean="0"/>
              <a:t>Staying True to MDRT’s Core Values</a:t>
            </a:r>
            <a:endParaRPr lang="en-US" dirty="0"/>
          </a:p>
        </p:txBody>
      </p:sp>
      <p:sp>
        <p:nvSpPr>
          <p:cNvPr id="3" name="Content Placeholder 2"/>
          <p:cNvSpPr>
            <a:spLocks noGrp="1"/>
          </p:cNvSpPr>
          <p:nvPr>
            <p:ph idx="1"/>
          </p:nvPr>
        </p:nvSpPr>
        <p:spPr>
          <a:xfrm>
            <a:off x="455613" y="2273643"/>
            <a:ext cx="8232775" cy="3707027"/>
          </a:xfrm>
        </p:spPr>
        <p:txBody>
          <a:bodyPr/>
          <a:lstStyle/>
          <a:p>
            <a:r>
              <a:rPr lang="en-US" sz="1700" b="1" dirty="0" smtClean="0"/>
              <a:t>Japan and Korea Charters</a:t>
            </a:r>
          </a:p>
          <a:p>
            <a:pPr lvl="1"/>
            <a:r>
              <a:rPr lang="en-US" sz="1700" dirty="0" smtClean="0"/>
              <a:t>The Executive Committee, Staff and Hay Group </a:t>
            </a:r>
            <a:r>
              <a:rPr lang="en-US" sz="1700" dirty="0" smtClean="0">
                <a:solidFill>
                  <a:schemeClr val="accent6"/>
                </a:solidFill>
              </a:rPr>
              <a:t>Developed Charters for Japan and Korea</a:t>
            </a:r>
          </a:p>
          <a:p>
            <a:pPr lvl="1"/>
            <a:r>
              <a:rPr lang="en-US" sz="1700" dirty="0" smtClean="0">
                <a:solidFill>
                  <a:schemeClr val="accent6"/>
                </a:solidFill>
              </a:rPr>
              <a:t>These charters are </a:t>
            </a:r>
            <a:r>
              <a:rPr lang="en-US" sz="1700" dirty="0" smtClean="0"/>
              <a:t>the focus of today’s meeting</a:t>
            </a:r>
            <a:endParaRPr lang="en-US" sz="1600" b="1" dirty="0" smtClean="0">
              <a:solidFill>
                <a:schemeClr val="accent6"/>
              </a:solidFill>
            </a:endParaRPr>
          </a:p>
          <a:p>
            <a:pPr lvl="1"/>
            <a:endParaRPr lang="en-US" sz="1600" b="1" dirty="0" smtClean="0"/>
          </a:p>
          <a:p>
            <a:pPr lvl="1"/>
            <a:endParaRPr lang="en-US" sz="1600" b="1" dirty="0" smtClean="0"/>
          </a:p>
          <a:p>
            <a:endParaRPr lang="en-US" sz="1600" dirty="0" smtClean="0"/>
          </a:p>
          <a:p>
            <a:pPr lvl="1"/>
            <a:endParaRPr lang="en-US" dirty="0" smtClean="0"/>
          </a:p>
        </p:txBody>
      </p:sp>
      <p:sp>
        <p:nvSpPr>
          <p:cNvPr id="4" name="Text Placeholder 3"/>
          <p:cNvSpPr>
            <a:spLocks noGrp="1"/>
          </p:cNvSpPr>
          <p:nvPr>
            <p:ph type="body" sz="quarter" idx="10"/>
          </p:nvPr>
        </p:nvSpPr>
        <p:spPr>
          <a:xfrm>
            <a:off x="457200" y="1143000"/>
            <a:ext cx="8229600" cy="215444"/>
          </a:xfrm>
        </p:spPr>
        <p:txBody>
          <a:bodyPr/>
          <a:lstStyle/>
          <a:p>
            <a:r>
              <a:rPr lang="en-US" sz="1800" dirty="0" smtClean="0"/>
              <a:t>January 2013 to Today: What We Accomplished </a:t>
            </a:r>
            <a:endParaRPr lang="en-US" sz="1800" dirty="0"/>
          </a:p>
        </p:txBody>
      </p:sp>
    </p:spTree>
    <p:extLst>
      <p:ext uri="{BB962C8B-B14F-4D97-AF65-F5344CB8AC3E}">
        <p14:creationId xmlns:p14="http://schemas.microsoft.com/office/powerpoint/2010/main" val="2219891933"/>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Branding/Marketing					</a:t>
            </a:r>
            <a:endParaRPr lang="en-US" dirty="0"/>
          </a:p>
        </p:txBody>
      </p:sp>
      <p:sp>
        <p:nvSpPr>
          <p:cNvPr id="3" name="Content Placeholder 2"/>
          <p:cNvSpPr>
            <a:spLocks noGrp="1"/>
          </p:cNvSpPr>
          <p:nvPr>
            <p:ph idx="1"/>
          </p:nvPr>
        </p:nvSpPr>
        <p:spPr>
          <a:xfrm>
            <a:off x="455613" y="2174789"/>
            <a:ext cx="8232775" cy="4310232"/>
          </a:xfrm>
        </p:spPr>
        <p:txBody>
          <a:bodyPr/>
          <a:lstStyle/>
          <a:p>
            <a:pPr marL="0" indent="0">
              <a:buNone/>
            </a:pPr>
            <a:r>
              <a:rPr lang="en-US" i="1" dirty="0" smtClean="0"/>
              <a:t>High Priority</a:t>
            </a:r>
            <a:r>
              <a:rPr lang="en-US" b="1" dirty="0"/>
              <a:t> </a:t>
            </a:r>
          </a:p>
          <a:p>
            <a:pPr marL="0" indent="0">
              <a:buNone/>
            </a:pPr>
            <a:endParaRPr lang="en-US" dirty="0"/>
          </a:p>
          <a:p>
            <a:pPr lvl="0"/>
            <a:r>
              <a:rPr lang="en-US" b="1" dirty="0"/>
              <a:t>Hire a local PR firm to support client branding.</a:t>
            </a:r>
            <a:r>
              <a:rPr lang="en-US" dirty="0"/>
              <a:t> </a:t>
            </a:r>
            <a:r>
              <a:rPr lang="en-US" dirty="0" smtClean="0"/>
              <a:t>1</a:t>
            </a:r>
            <a:r>
              <a:rPr lang="en-US" baseline="30000" dirty="0" smtClean="0"/>
              <a:t>ST</a:t>
            </a:r>
            <a:r>
              <a:rPr lang="en-US" dirty="0" smtClean="0"/>
              <a:t> </a:t>
            </a:r>
            <a:r>
              <a:rPr lang="en-US" dirty="0"/>
              <a:t>QTR 2016</a:t>
            </a:r>
          </a:p>
          <a:p>
            <a:pPr marL="0" indent="0">
              <a:buNone/>
            </a:pPr>
            <a:endParaRPr lang="en-US" dirty="0"/>
          </a:p>
          <a:p>
            <a:r>
              <a:rPr lang="en-US" i="1" dirty="0"/>
              <a:t> </a:t>
            </a:r>
            <a:r>
              <a:rPr lang="en-US" b="1" dirty="0"/>
              <a:t>Assist members in better branding with </a:t>
            </a:r>
            <a:r>
              <a:rPr lang="en-US" b="1" dirty="0" smtClean="0"/>
              <a:t>clients:</a:t>
            </a:r>
          </a:p>
          <a:p>
            <a:pPr lvl="1"/>
            <a:r>
              <a:rPr lang="en-US" dirty="0" smtClean="0"/>
              <a:t>Offer </a:t>
            </a:r>
            <a:r>
              <a:rPr lang="en-US" dirty="0"/>
              <a:t>tools to members to better position themselves with clients (</a:t>
            </a:r>
            <a:r>
              <a:rPr lang="en-US" dirty="0" smtClean="0"/>
              <a:t>develop Branding </a:t>
            </a:r>
            <a:r>
              <a:rPr lang="en-US" dirty="0"/>
              <a:t>Toolbox in the future—emphasis on Whole Person). </a:t>
            </a:r>
            <a:r>
              <a:rPr lang="en-US" dirty="0" smtClean="0"/>
              <a:t>4</a:t>
            </a:r>
            <a:r>
              <a:rPr lang="en-US" baseline="30000" dirty="0" smtClean="0"/>
              <a:t>th</a:t>
            </a:r>
            <a:r>
              <a:rPr lang="en-US" dirty="0" smtClean="0"/>
              <a:t> QTR 2017</a:t>
            </a:r>
            <a:endParaRPr lang="en-US" i="1" dirty="0" smtClean="0"/>
          </a:p>
          <a:p>
            <a:endParaRPr lang="en-US" dirty="0" smtClean="0"/>
          </a:p>
          <a:p>
            <a:r>
              <a:rPr lang="en-US" b="1" dirty="0" smtClean="0"/>
              <a:t>Tighten </a:t>
            </a:r>
            <a:r>
              <a:rPr lang="en-US" b="1" dirty="0"/>
              <a:t>ethics process and Insignia Brand.</a:t>
            </a:r>
            <a:r>
              <a:rPr lang="en-US" dirty="0"/>
              <a:t> </a:t>
            </a:r>
            <a:r>
              <a:rPr lang="en-US" dirty="0" smtClean="0"/>
              <a:t>1</a:t>
            </a:r>
            <a:r>
              <a:rPr lang="en-US" baseline="30000" dirty="0" smtClean="0"/>
              <a:t>st</a:t>
            </a:r>
            <a:r>
              <a:rPr lang="en-US" dirty="0" smtClean="0"/>
              <a:t> QTR 2017</a:t>
            </a:r>
          </a:p>
          <a:p>
            <a:pPr lvl="1"/>
            <a:r>
              <a:rPr lang="en-US" dirty="0" smtClean="0"/>
              <a:t>Marketing </a:t>
            </a:r>
            <a:r>
              <a:rPr lang="en-US" dirty="0"/>
              <a:t>and Communications: Discussed with MCC leadership in 2015 </a:t>
            </a:r>
            <a:r>
              <a:rPr lang="en-US" dirty="0" smtClean="0"/>
              <a:t>and ongoing</a:t>
            </a:r>
            <a:r>
              <a:rPr lang="en-US" dirty="0"/>
              <a:t>. Goal to have a reporting/monitoring process in place to deliver </a:t>
            </a:r>
            <a:r>
              <a:rPr lang="en-US" dirty="0" smtClean="0"/>
              <a:t>cases to </a:t>
            </a:r>
            <a:r>
              <a:rPr lang="en-US" dirty="0"/>
              <a:t>Ethics Committee and insignia violations to Membership </a:t>
            </a:r>
            <a:r>
              <a:rPr lang="en-US" dirty="0" smtClean="0"/>
              <a:t>Committee.</a:t>
            </a:r>
          </a:p>
          <a:p>
            <a:pPr lvl="1"/>
            <a:r>
              <a:rPr lang="en-US" dirty="0" smtClean="0"/>
              <a:t>IT</a:t>
            </a:r>
            <a:r>
              <a:rPr lang="en-US" dirty="0"/>
              <a:t>:</a:t>
            </a:r>
            <a:r>
              <a:rPr lang="en-US" b="1" dirty="0"/>
              <a:t> </a:t>
            </a:r>
            <a:r>
              <a:rPr lang="en-US" dirty="0"/>
              <a:t>Since the new </a:t>
            </a:r>
            <a:r>
              <a:rPr lang="en-US" dirty="0" err="1"/>
              <a:t>Aptify</a:t>
            </a:r>
            <a:r>
              <a:rPr lang="en-US" dirty="0"/>
              <a:t> system will automate the management of the </a:t>
            </a:r>
            <a:r>
              <a:rPr lang="en-US" dirty="0" smtClean="0"/>
              <a:t>Ethics process</a:t>
            </a:r>
            <a:r>
              <a:rPr lang="en-US" dirty="0"/>
              <a:t>, and enhanced reporting will come from that system, these will </a:t>
            </a:r>
            <a:r>
              <a:rPr lang="en-US" dirty="0" smtClean="0"/>
              <a:t>be dependent </a:t>
            </a:r>
            <a:r>
              <a:rPr lang="en-US" dirty="0"/>
              <a:t>on the </a:t>
            </a:r>
            <a:r>
              <a:rPr lang="en-US" dirty="0" err="1"/>
              <a:t>Aptify</a:t>
            </a:r>
            <a:r>
              <a:rPr lang="en-US" dirty="0"/>
              <a:t> Installation.</a:t>
            </a:r>
            <a:endParaRPr lang="en-US" i="1" dirty="0"/>
          </a:p>
          <a:p>
            <a:pPr marL="0" indent="0">
              <a:buNone/>
            </a:pPr>
            <a:endParaRPr lang="en-US" i="1" dirty="0" smtClean="0"/>
          </a:p>
          <a:p>
            <a:pPr marL="0" indent="0">
              <a:buNone/>
            </a:pPr>
            <a:endParaRPr lang="en-US" dirty="0"/>
          </a:p>
          <a:p>
            <a:pPr marL="0" indent="0">
              <a:buNone/>
            </a:pPr>
            <a:endParaRPr lang="en-US" b="1" dirty="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562452152"/>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Branding/Marketing					</a:t>
            </a:r>
            <a:endParaRPr lang="en-US" dirty="0"/>
          </a:p>
        </p:txBody>
      </p:sp>
      <p:sp>
        <p:nvSpPr>
          <p:cNvPr id="3" name="Content Placeholder 2"/>
          <p:cNvSpPr>
            <a:spLocks noGrp="1"/>
          </p:cNvSpPr>
          <p:nvPr>
            <p:ph idx="1"/>
          </p:nvPr>
        </p:nvSpPr>
        <p:spPr>
          <a:xfrm>
            <a:off x="455613" y="2174789"/>
            <a:ext cx="8232775" cy="4310232"/>
          </a:xfrm>
        </p:spPr>
        <p:txBody>
          <a:bodyPr/>
          <a:lstStyle/>
          <a:p>
            <a:pPr marL="0" indent="0">
              <a:buNone/>
            </a:pPr>
            <a:r>
              <a:rPr lang="en-US" i="1" dirty="0" smtClean="0"/>
              <a:t>Medium Priority</a:t>
            </a:r>
            <a:r>
              <a:rPr lang="en-US" b="1" dirty="0"/>
              <a:t> </a:t>
            </a:r>
          </a:p>
          <a:p>
            <a:pPr marL="0" indent="0">
              <a:buNone/>
            </a:pPr>
            <a:endParaRPr lang="en-US" dirty="0"/>
          </a:p>
          <a:p>
            <a:r>
              <a:rPr lang="en-US" b="1" dirty="0"/>
              <a:t>Involve Chapter in developing a local, consumer branding strategy. </a:t>
            </a:r>
            <a:r>
              <a:rPr lang="en-US" dirty="0" smtClean="0"/>
              <a:t>3</a:t>
            </a:r>
            <a:r>
              <a:rPr lang="en-US" baseline="30000" dirty="0" smtClean="0"/>
              <a:t>rd</a:t>
            </a:r>
            <a:r>
              <a:rPr lang="en-US" dirty="0" smtClean="0"/>
              <a:t>  QTR 2017</a:t>
            </a:r>
          </a:p>
          <a:p>
            <a:pPr marL="0" indent="0">
              <a:buNone/>
            </a:pPr>
            <a:endParaRPr lang="en-US" dirty="0"/>
          </a:p>
          <a:p>
            <a:r>
              <a:rPr lang="en-US" b="1" dirty="0"/>
              <a:t>Assist members in better branding with clients: Create customer-facing video </a:t>
            </a:r>
            <a:r>
              <a:rPr lang="en-US" b="1" dirty="0" smtClean="0"/>
              <a:t>describing value </a:t>
            </a:r>
            <a:r>
              <a:rPr lang="en-US" b="1" dirty="0"/>
              <a:t>of working with MDRT member. </a:t>
            </a:r>
            <a:r>
              <a:rPr lang="en-US" dirty="0" smtClean="0"/>
              <a:t>2</a:t>
            </a:r>
            <a:r>
              <a:rPr lang="en-US" baseline="30000" dirty="0" smtClean="0"/>
              <a:t>nd</a:t>
            </a:r>
            <a:r>
              <a:rPr lang="en-US" dirty="0" smtClean="0"/>
              <a:t> QTR 2018</a:t>
            </a:r>
          </a:p>
          <a:p>
            <a:endParaRPr lang="en-US" b="1" dirty="0"/>
          </a:p>
          <a:p>
            <a:pPr marL="0" indent="0">
              <a:buNone/>
            </a:pPr>
            <a:r>
              <a:rPr lang="en-US" i="1" dirty="0" smtClean="0"/>
              <a:t>Low </a:t>
            </a:r>
            <a:r>
              <a:rPr lang="en-US" i="1" dirty="0"/>
              <a:t>Priority</a:t>
            </a:r>
            <a:endParaRPr lang="en-US" b="1" dirty="0" smtClean="0"/>
          </a:p>
          <a:p>
            <a:pPr marL="0" indent="0">
              <a:buNone/>
            </a:pPr>
            <a:endParaRPr lang="en-US" dirty="0"/>
          </a:p>
          <a:p>
            <a:r>
              <a:rPr lang="en-US" i="1" dirty="0"/>
              <a:t> </a:t>
            </a:r>
            <a:r>
              <a:rPr lang="en-US" b="1" dirty="0"/>
              <a:t>Celebrate member milestones</a:t>
            </a:r>
            <a:r>
              <a:rPr lang="en-US" dirty="0"/>
              <a:t>. </a:t>
            </a:r>
            <a:r>
              <a:rPr lang="en-US" dirty="0" smtClean="0"/>
              <a:t>2</a:t>
            </a:r>
            <a:r>
              <a:rPr lang="en-US" baseline="30000" dirty="0" smtClean="0"/>
              <a:t>nd</a:t>
            </a:r>
            <a:r>
              <a:rPr lang="en-US" dirty="0" smtClean="0"/>
              <a:t> QTR </a:t>
            </a:r>
            <a:r>
              <a:rPr lang="en-US" dirty="0"/>
              <a:t>2016</a:t>
            </a:r>
            <a:endParaRPr lang="en-US" i="1" dirty="0"/>
          </a:p>
          <a:p>
            <a:pPr marL="0" indent="0">
              <a:buNone/>
            </a:pPr>
            <a:endParaRPr lang="en-US" i="1" dirty="0" smtClean="0"/>
          </a:p>
          <a:p>
            <a:pPr marL="0" indent="0">
              <a:buNone/>
            </a:pPr>
            <a:endParaRPr lang="en-US" dirty="0"/>
          </a:p>
          <a:p>
            <a:pPr marL="0" indent="0">
              <a:buNone/>
            </a:pPr>
            <a:endParaRPr lang="en-US" b="1" dirty="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219481771"/>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solidFill>
                  <a:srgbClr val="002060"/>
                </a:solidFill>
              </a:rPr>
              <a:t>Korea Charter</a:t>
            </a:r>
            <a:r>
              <a:rPr lang="en-US" dirty="0" smtClean="0"/>
              <a:t/>
            </a:r>
            <a:br>
              <a:rPr lang="en-US" dirty="0" smtClean="0"/>
            </a:br>
            <a:r>
              <a:rPr lang="en-US" sz="1800" dirty="0" smtClean="0">
                <a:solidFill>
                  <a:srgbClr val="0070C0"/>
                </a:solidFill>
              </a:rPr>
              <a:t>Achieving the Vision: Korea Focus Areas</a:t>
            </a:r>
            <a:endParaRPr lang="en-US" sz="1800" dirty="0">
              <a:solidFill>
                <a:srgbClr val="0070C0"/>
              </a:solidFill>
            </a:endParaRPr>
          </a:p>
        </p:txBody>
      </p:sp>
      <p:sp>
        <p:nvSpPr>
          <p:cNvPr id="5" name="Rectangle 4"/>
          <p:cNvSpPr/>
          <p:nvPr/>
        </p:nvSpPr>
        <p:spPr>
          <a:xfrm>
            <a:off x="1184856" y="2467815"/>
            <a:ext cx="6735651" cy="2277547"/>
          </a:xfrm>
          <a:prstGeom prst="rect">
            <a:avLst/>
          </a:prstGeom>
        </p:spPr>
        <p:txBody>
          <a:bodyPr wrap="square">
            <a:spAutoFit/>
          </a:bodyPr>
          <a:lstStyle/>
          <a:p>
            <a:pPr marR="0" lvl="0" algn="ctr">
              <a:lnSpc>
                <a:spcPct val="150000"/>
              </a:lnSpc>
              <a:spcBef>
                <a:spcPts val="600"/>
              </a:spcBef>
              <a:spcAft>
                <a:spcPts val="600"/>
              </a:spcAft>
            </a:pPr>
            <a:r>
              <a:rPr lang="en-US" sz="2200" b="1" dirty="0">
                <a:solidFill>
                  <a:srgbClr val="0070C0"/>
                </a:solidFill>
                <a:latin typeface="+mj-lt"/>
                <a:ea typeface="MS Mincho" panose="02020609040205080304" pitchFamily="49" charset="-128"/>
                <a:cs typeface="Times New Roman" panose="02020603050405020304" pitchFamily="18" charset="0"/>
              </a:rPr>
              <a:t>2</a:t>
            </a:r>
            <a:r>
              <a:rPr lang="en-US" sz="2200" b="1" dirty="0" smtClean="0">
                <a:solidFill>
                  <a:srgbClr val="0070C0"/>
                </a:solidFill>
                <a:latin typeface="+mj-lt"/>
                <a:ea typeface="MS Mincho" panose="02020609040205080304" pitchFamily="49" charset="-128"/>
                <a:cs typeface="Times New Roman" panose="02020603050405020304" pitchFamily="18" charset="0"/>
              </a:rPr>
              <a:t>. Allies</a:t>
            </a:r>
          </a:p>
          <a:p>
            <a:pPr marR="0" lvl="0" algn="ctr">
              <a:lnSpc>
                <a:spcPct val="150000"/>
              </a:lnSpc>
              <a:spcBef>
                <a:spcPts val="600"/>
              </a:spcBef>
              <a:spcAft>
                <a:spcPts val="600"/>
              </a:spcAft>
            </a:pPr>
            <a:r>
              <a:rPr lang="en-US" sz="2200" dirty="0" smtClean="0">
                <a:latin typeface="+mj-lt"/>
                <a:ea typeface="MS Mincho" panose="02020609040205080304" pitchFamily="49" charset="-128"/>
                <a:cs typeface="Times New Roman" panose="02020603050405020304" pitchFamily="18" charset="0"/>
              </a:rPr>
              <a:t>Work closely </a:t>
            </a:r>
            <a:r>
              <a:rPr lang="en-US" sz="2200" dirty="0">
                <a:latin typeface="+mj-lt"/>
                <a:ea typeface="MS Mincho" panose="02020609040205080304" pitchFamily="49" charset="-128"/>
                <a:cs typeface="Times New Roman" panose="02020603050405020304" pitchFamily="18" charset="0"/>
              </a:rPr>
              <a:t>with key allies to address our shared concerns, provide added value and grow mutually beneficial relationships. </a:t>
            </a:r>
          </a:p>
        </p:txBody>
      </p:sp>
      <p:sp>
        <p:nvSpPr>
          <p:cNvPr id="4" name="TextBox 3"/>
          <p:cNvSpPr txBox="1"/>
          <p:nvPr/>
        </p:nvSpPr>
        <p:spPr>
          <a:xfrm>
            <a:off x="4151870" y="5299705"/>
            <a:ext cx="4242486" cy="369332"/>
          </a:xfrm>
          <a:prstGeom prst="rect">
            <a:avLst/>
          </a:prstGeom>
          <a:noFill/>
        </p:spPr>
        <p:txBody>
          <a:bodyPr wrap="square" rtlCol="0">
            <a:spAutoFit/>
          </a:bodyPr>
          <a:lstStyle/>
          <a:p>
            <a:r>
              <a:rPr lang="en-US" b="1" dirty="0" smtClean="0">
                <a:solidFill>
                  <a:srgbClr val="002060"/>
                </a:solidFill>
              </a:rPr>
              <a:t>Primary Platform: Stronger Together</a:t>
            </a:r>
          </a:p>
        </p:txBody>
      </p:sp>
    </p:spTree>
    <p:extLst>
      <p:ext uri="{BB962C8B-B14F-4D97-AF65-F5344CB8AC3E}">
        <p14:creationId xmlns:p14="http://schemas.microsoft.com/office/powerpoint/2010/main" val="1179289097"/>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Allies					</a:t>
            </a:r>
            <a:endParaRPr lang="en-US" dirty="0"/>
          </a:p>
        </p:txBody>
      </p:sp>
      <p:sp>
        <p:nvSpPr>
          <p:cNvPr id="3" name="Content Placeholder 2"/>
          <p:cNvSpPr>
            <a:spLocks noGrp="1"/>
          </p:cNvSpPr>
          <p:nvPr>
            <p:ph idx="1"/>
          </p:nvPr>
        </p:nvSpPr>
        <p:spPr>
          <a:xfrm>
            <a:off x="455613" y="1565189"/>
            <a:ext cx="8232775" cy="5054551"/>
          </a:xfrm>
        </p:spPr>
        <p:txBody>
          <a:bodyPr/>
          <a:lstStyle/>
          <a:p>
            <a:pPr marL="0" indent="0">
              <a:buNone/>
            </a:pPr>
            <a:endParaRPr lang="en-US" i="1" dirty="0" smtClean="0"/>
          </a:p>
          <a:p>
            <a:pPr marL="0" indent="0">
              <a:buNone/>
            </a:pPr>
            <a:r>
              <a:rPr lang="en-US" i="1" dirty="0" smtClean="0"/>
              <a:t>High </a:t>
            </a:r>
            <a:r>
              <a:rPr lang="en-US" i="1" dirty="0"/>
              <a:t>P</a:t>
            </a:r>
            <a:r>
              <a:rPr lang="en-US" i="1" dirty="0" smtClean="0"/>
              <a:t>riority</a:t>
            </a:r>
          </a:p>
          <a:p>
            <a:pPr marL="0" indent="0">
              <a:buNone/>
            </a:pPr>
            <a:endParaRPr lang="en-US" dirty="0"/>
          </a:p>
          <a:p>
            <a:pPr lvl="0"/>
            <a:r>
              <a:rPr lang="en-US" b="1" dirty="0"/>
              <a:t>Organize an annual USA/Korea/Japan Leadership Summit to align understanding and execution of organizational strategies and goals. Include a track for chapter staff. </a:t>
            </a:r>
            <a:r>
              <a:rPr lang="en-US" dirty="0" smtClean="0"/>
              <a:t>1</a:t>
            </a:r>
            <a:r>
              <a:rPr lang="en-US" baseline="30000" dirty="0" smtClean="0"/>
              <a:t>ST</a:t>
            </a:r>
            <a:r>
              <a:rPr lang="en-US" dirty="0" smtClean="0"/>
              <a:t> </a:t>
            </a:r>
            <a:r>
              <a:rPr lang="en-US" dirty="0"/>
              <a:t>QTR 2016</a:t>
            </a:r>
          </a:p>
          <a:p>
            <a:pPr marL="0" indent="0">
              <a:buNone/>
            </a:pPr>
            <a:endParaRPr lang="en-US" dirty="0" smtClean="0"/>
          </a:p>
          <a:p>
            <a:r>
              <a:rPr lang="en-US" b="1" dirty="0"/>
              <a:t>Develop and implement a strategy for targeting the three distinct company </a:t>
            </a:r>
            <a:r>
              <a:rPr lang="en-US" b="1" dirty="0" smtClean="0"/>
              <a:t>segments: foreign</a:t>
            </a:r>
            <a:r>
              <a:rPr lang="en-US" b="1" dirty="0"/>
              <a:t>, domestic and GAs. </a:t>
            </a:r>
            <a:r>
              <a:rPr lang="en-US" dirty="0" smtClean="0"/>
              <a:t>2</a:t>
            </a:r>
            <a:r>
              <a:rPr lang="en-US" baseline="30000" dirty="0" smtClean="0"/>
              <a:t>nd</a:t>
            </a:r>
            <a:r>
              <a:rPr lang="en-US" dirty="0" smtClean="0"/>
              <a:t> QTR 2016 </a:t>
            </a:r>
          </a:p>
          <a:p>
            <a:endParaRPr lang="en-US" dirty="0"/>
          </a:p>
          <a:p>
            <a:r>
              <a:rPr lang="en-US" b="1" dirty="0"/>
              <a:t>Reexamine MDRT's translation and interpretation policies in light of new strategic focus </a:t>
            </a:r>
            <a:r>
              <a:rPr lang="en-US" b="1" dirty="0" smtClean="0"/>
              <a:t>on Korea</a:t>
            </a:r>
            <a:r>
              <a:rPr lang="en-US" b="1" dirty="0"/>
              <a:t>. </a:t>
            </a:r>
            <a:r>
              <a:rPr lang="en-US" dirty="0" smtClean="0"/>
              <a:t>2</a:t>
            </a:r>
            <a:r>
              <a:rPr lang="en-US" baseline="30000" dirty="0" smtClean="0"/>
              <a:t>nd</a:t>
            </a:r>
            <a:r>
              <a:rPr lang="en-US" dirty="0" smtClean="0"/>
              <a:t>  </a:t>
            </a:r>
            <a:r>
              <a:rPr lang="en-US" dirty="0"/>
              <a:t>QTR </a:t>
            </a:r>
            <a:r>
              <a:rPr lang="en-US" dirty="0" smtClean="0"/>
              <a:t>2016</a:t>
            </a:r>
          </a:p>
          <a:p>
            <a:pPr marL="0" indent="0">
              <a:buNone/>
            </a:pPr>
            <a:endParaRPr lang="en-US" dirty="0"/>
          </a:p>
          <a:p>
            <a:r>
              <a:rPr lang="en-US" b="1" dirty="0"/>
              <a:t>Develop and deliver membership or productivity insights to companies </a:t>
            </a:r>
            <a:r>
              <a:rPr lang="en-US" b="1" dirty="0" smtClean="0"/>
              <a:t>(insights as </a:t>
            </a:r>
            <a:r>
              <a:rPr lang="en-US" b="1" dirty="0"/>
              <a:t>an asset</a:t>
            </a:r>
            <a:r>
              <a:rPr lang="en-US" b="1" dirty="0" smtClean="0"/>
              <a:t>).</a:t>
            </a:r>
            <a:r>
              <a:rPr lang="en-US" dirty="0" smtClean="0"/>
              <a:t> 4</a:t>
            </a:r>
            <a:r>
              <a:rPr lang="en-US" baseline="30000" dirty="0" smtClean="0"/>
              <a:t>th</a:t>
            </a:r>
            <a:r>
              <a:rPr lang="en-US" dirty="0" smtClean="0"/>
              <a:t> QTR 2015</a:t>
            </a:r>
          </a:p>
          <a:p>
            <a:pPr lvl="1"/>
            <a:r>
              <a:rPr lang="en-US" dirty="0" smtClean="0"/>
              <a:t>Member </a:t>
            </a:r>
            <a:r>
              <a:rPr lang="en-US" dirty="0"/>
              <a:t>Services</a:t>
            </a:r>
            <a:r>
              <a:rPr lang="en-US" b="1" dirty="0"/>
              <a:t>: </a:t>
            </a:r>
            <a:r>
              <a:rPr lang="en-US" dirty="0"/>
              <a:t>Done and ongoing. Currently providing “profile” reports </a:t>
            </a:r>
            <a:r>
              <a:rPr lang="en-US" dirty="0" smtClean="0"/>
              <a:t>to Global </a:t>
            </a:r>
            <a:r>
              <a:rPr lang="en-US" dirty="0"/>
              <a:t>Markets for use with companies during HOP visits</a:t>
            </a:r>
            <a:r>
              <a:rPr lang="en-US" dirty="0" smtClean="0"/>
              <a:t>.</a:t>
            </a:r>
          </a:p>
          <a:p>
            <a:pPr marL="341312" lvl="1" indent="0">
              <a:buNone/>
            </a:pPr>
            <a:endParaRPr lang="en-US" dirty="0"/>
          </a:p>
          <a:p>
            <a:r>
              <a:rPr lang="en-US" b="1" dirty="0"/>
              <a:t>Hire staff at MDRT HQ who speaks Korean. </a:t>
            </a:r>
            <a:r>
              <a:rPr lang="en-US" dirty="0"/>
              <a:t>DONE</a:t>
            </a:r>
          </a:p>
          <a:p>
            <a:pPr marL="0" indent="0">
              <a:buNone/>
            </a:pPr>
            <a:r>
              <a:rPr lang="en-US" b="1" dirty="0"/>
              <a:t> </a:t>
            </a: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356384555"/>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371" y="528034"/>
            <a:ext cx="8232775" cy="270456"/>
          </a:xfrm>
        </p:spPr>
        <p:txBody>
          <a:bodyPr/>
          <a:lstStyle/>
          <a:p>
            <a:r>
              <a:rPr lang="en-US" dirty="0" smtClean="0"/>
              <a:t>Allies					</a:t>
            </a:r>
            <a:endParaRPr lang="en-US" dirty="0"/>
          </a:p>
        </p:txBody>
      </p:sp>
      <p:sp>
        <p:nvSpPr>
          <p:cNvPr id="3" name="Content Placeholder 2"/>
          <p:cNvSpPr>
            <a:spLocks noGrp="1"/>
          </p:cNvSpPr>
          <p:nvPr>
            <p:ph idx="1"/>
          </p:nvPr>
        </p:nvSpPr>
        <p:spPr>
          <a:xfrm>
            <a:off x="455613" y="1056069"/>
            <a:ext cx="8232775" cy="5563672"/>
          </a:xfrm>
        </p:spPr>
        <p:txBody>
          <a:bodyPr/>
          <a:lstStyle/>
          <a:p>
            <a:pPr marL="0" indent="0">
              <a:buNone/>
            </a:pPr>
            <a:endParaRPr lang="en-US" i="1" dirty="0" smtClean="0"/>
          </a:p>
          <a:p>
            <a:pPr marL="0" indent="0">
              <a:buNone/>
            </a:pPr>
            <a:r>
              <a:rPr lang="en-US" i="1" dirty="0" smtClean="0"/>
              <a:t>Medium Priority</a:t>
            </a:r>
          </a:p>
          <a:p>
            <a:pPr marL="0" indent="0">
              <a:buNone/>
            </a:pPr>
            <a:endParaRPr lang="en-US" dirty="0"/>
          </a:p>
          <a:p>
            <a:r>
              <a:rPr lang="en-US" b="1" dirty="0"/>
              <a:t>Establish a recognition and communications process for company contacts to better connect them to MDRT and the work that they do on members' behalf. </a:t>
            </a:r>
            <a:r>
              <a:rPr lang="en-US" dirty="0"/>
              <a:t>1</a:t>
            </a:r>
            <a:r>
              <a:rPr lang="en-US" baseline="30000" dirty="0"/>
              <a:t>st</a:t>
            </a:r>
            <a:r>
              <a:rPr lang="en-US" dirty="0"/>
              <a:t> QTR 2016</a:t>
            </a:r>
          </a:p>
          <a:p>
            <a:pPr lvl="1"/>
            <a:r>
              <a:rPr lang="en-US" dirty="0"/>
              <a:t>IT: </a:t>
            </a:r>
            <a:r>
              <a:rPr lang="en-US" dirty="0" err="1"/>
              <a:t>Aptify</a:t>
            </a:r>
            <a:r>
              <a:rPr lang="en-US" dirty="0"/>
              <a:t> will enable company-facing dashboard and membership/productivity information that they may find helpful. Design of these can be included in the project. 4</a:t>
            </a:r>
            <a:r>
              <a:rPr lang="en-US" baseline="30000" dirty="0"/>
              <a:t>th</a:t>
            </a:r>
            <a:r>
              <a:rPr lang="en-US" dirty="0"/>
              <a:t>  QTR 2017</a:t>
            </a:r>
          </a:p>
          <a:p>
            <a:endParaRPr lang="en-US" b="1" dirty="0" smtClean="0"/>
          </a:p>
          <a:p>
            <a:r>
              <a:rPr lang="en-US" b="1" dirty="0"/>
              <a:t>Develop and promote the Mentoring Program for communicating best practices (</a:t>
            </a:r>
            <a:r>
              <a:rPr lang="en-US" b="1" dirty="0" smtClean="0"/>
              <a:t>sales 'know </a:t>
            </a:r>
            <a:r>
              <a:rPr lang="en-US" b="1" dirty="0"/>
              <a:t>how'); supports agent training and development with </a:t>
            </a:r>
            <a:r>
              <a:rPr lang="en-US" b="1" dirty="0" smtClean="0"/>
              <a:t>knowledge/skills/experience to </a:t>
            </a:r>
            <a:r>
              <a:rPr lang="en-US" b="1" dirty="0"/>
              <a:t>get agents </a:t>
            </a:r>
            <a:r>
              <a:rPr lang="en-US" b="1" dirty="0" smtClean="0"/>
              <a:t>to Life/COT/TOT </a:t>
            </a:r>
            <a:r>
              <a:rPr lang="en-US" b="1" dirty="0"/>
              <a:t>status.</a:t>
            </a:r>
            <a:r>
              <a:rPr lang="en-US" dirty="0"/>
              <a:t> </a:t>
            </a:r>
            <a:r>
              <a:rPr lang="en-US" dirty="0" smtClean="0"/>
              <a:t>1</a:t>
            </a:r>
            <a:r>
              <a:rPr lang="en-US" baseline="30000" dirty="0" smtClean="0"/>
              <a:t>st</a:t>
            </a:r>
            <a:r>
              <a:rPr lang="en-US" dirty="0" smtClean="0"/>
              <a:t>  </a:t>
            </a:r>
            <a:r>
              <a:rPr lang="en-US" dirty="0"/>
              <a:t>QTR </a:t>
            </a:r>
            <a:r>
              <a:rPr lang="en-US" dirty="0" smtClean="0"/>
              <a:t>2016</a:t>
            </a:r>
          </a:p>
          <a:p>
            <a:endParaRPr lang="en-US" b="1" dirty="0"/>
          </a:p>
          <a:p>
            <a:r>
              <a:rPr lang="en-US" b="1" dirty="0"/>
              <a:t>Work with Chapter to support MDRT being official distributor of brand, logo, etc. </a:t>
            </a:r>
            <a:r>
              <a:rPr lang="en-US" dirty="0" smtClean="0"/>
              <a:t>4</a:t>
            </a:r>
            <a:r>
              <a:rPr lang="en-US" baseline="30000" dirty="0" smtClean="0"/>
              <a:t>th</a:t>
            </a:r>
            <a:r>
              <a:rPr lang="en-US" dirty="0" smtClean="0"/>
              <a:t> QTR 2015</a:t>
            </a:r>
          </a:p>
          <a:p>
            <a:endParaRPr lang="en-US" b="1" dirty="0"/>
          </a:p>
          <a:p>
            <a:pPr marL="0" indent="0">
              <a:buNone/>
            </a:pPr>
            <a:r>
              <a:rPr lang="en-US" i="1" dirty="0" smtClean="0"/>
              <a:t>Low Priority</a:t>
            </a:r>
          </a:p>
          <a:p>
            <a:pPr marL="0" indent="0">
              <a:buNone/>
            </a:pPr>
            <a:endParaRPr lang="en-US" i="1" dirty="0"/>
          </a:p>
          <a:p>
            <a:r>
              <a:rPr lang="en-US" b="1" dirty="0"/>
              <a:t>Communicate MDRT's value proposition to company representatives both in person </a:t>
            </a:r>
            <a:r>
              <a:rPr lang="en-US" b="1" dirty="0" smtClean="0"/>
              <a:t>and using </a:t>
            </a:r>
            <a:r>
              <a:rPr lang="en-US" b="1" dirty="0"/>
              <a:t>different media</a:t>
            </a:r>
            <a:r>
              <a:rPr lang="en-US" b="1" dirty="0" smtClean="0"/>
              <a:t>. </a:t>
            </a:r>
            <a:r>
              <a:rPr lang="en-US" dirty="0" smtClean="0"/>
              <a:t>2</a:t>
            </a:r>
            <a:r>
              <a:rPr lang="en-US" baseline="30000" dirty="0" smtClean="0"/>
              <a:t>nd</a:t>
            </a:r>
            <a:r>
              <a:rPr lang="en-US" dirty="0" smtClean="0"/>
              <a:t>  </a:t>
            </a:r>
            <a:r>
              <a:rPr lang="en-US" dirty="0"/>
              <a:t>QTR </a:t>
            </a:r>
            <a:r>
              <a:rPr lang="en-US" dirty="0" smtClean="0"/>
              <a:t>2016</a:t>
            </a:r>
          </a:p>
          <a:p>
            <a:pPr lvl="1"/>
            <a:r>
              <a:rPr lang="en-US" dirty="0" smtClean="0"/>
              <a:t>Develop </a:t>
            </a:r>
            <a:r>
              <a:rPr lang="en-US" dirty="0"/>
              <a:t>an effective intra company meetings format. </a:t>
            </a:r>
            <a:r>
              <a:rPr lang="en-US" dirty="0" smtClean="0"/>
              <a:t>2</a:t>
            </a:r>
            <a:r>
              <a:rPr lang="en-US" baseline="30000" dirty="0" smtClean="0"/>
              <a:t>nd</a:t>
            </a:r>
            <a:r>
              <a:rPr lang="en-US" dirty="0" smtClean="0"/>
              <a:t> QTR 2017</a:t>
            </a:r>
          </a:p>
          <a:p>
            <a:pPr lvl="1"/>
            <a:r>
              <a:rPr lang="en-US" dirty="0" smtClean="0"/>
              <a:t>Offer </a:t>
            </a:r>
            <a:r>
              <a:rPr lang="en-US" dirty="0"/>
              <a:t>a more entrepreneurial path for the brokerage community by </a:t>
            </a:r>
            <a:r>
              <a:rPr lang="en-US" dirty="0" smtClean="0"/>
              <a:t>providing access </a:t>
            </a:r>
            <a:r>
              <a:rPr lang="en-US" dirty="0"/>
              <a:t>to content, resources, best practices and thought leaders. </a:t>
            </a:r>
            <a:r>
              <a:rPr lang="en-US" dirty="0" smtClean="0"/>
              <a:t>3</a:t>
            </a:r>
            <a:r>
              <a:rPr lang="en-US" baseline="30000" dirty="0" smtClean="0"/>
              <a:t>rd</a:t>
            </a:r>
            <a:r>
              <a:rPr lang="en-US" dirty="0" smtClean="0"/>
              <a:t> QTR </a:t>
            </a:r>
            <a:r>
              <a:rPr lang="en-US" dirty="0"/>
              <a:t>2017</a:t>
            </a:r>
            <a:endParaRPr lang="en-US" i="1" dirty="0"/>
          </a:p>
          <a:p>
            <a:pPr marL="0" indent="0">
              <a:buNone/>
            </a:pPr>
            <a:endParaRPr lang="en-US" b="1" dirty="0" smtClean="0"/>
          </a:p>
        </p:txBody>
      </p:sp>
      <p:sp>
        <p:nvSpPr>
          <p:cNvPr id="4" name="Text Placeholder 3"/>
          <p:cNvSpPr>
            <a:spLocks noGrp="1"/>
          </p:cNvSpPr>
          <p:nvPr>
            <p:ph type="body" sz="quarter" idx="10"/>
          </p:nvPr>
        </p:nvSpPr>
        <p:spPr>
          <a:xfrm>
            <a:off x="482959" y="785611"/>
            <a:ext cx="8229600" cy="283335"/>
          </a:xfrm>
        </p:spPr>
        <p:txBody>
          <a:bodyPr/>
          <a:lstStyle/>
          <a:p>
            <a:r>
              <a:rPr lang="en-US" sz="1800" dirty="0" smtClean="0"/>
              <a:t>Initiatives</a:t>
            </a:r>
            <a:endParaRPr lang="en-US" sz="1800" dirty="0"/>
          </a:p>
        </p:txBody>
      </p:sp>
    </p:spTree>
    <p:extLst>
      <p:ext uri="{BB962C8B-B14F-4D97-AF65-F5344CB8AC3E}">
        <p14:creationId xmlns:p14="http://schemas.microsoft.com/office/powerpoint/2010/main" val="3972743566"/>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solidFill>
                  <a:srgbClr val="002060"/>
                </a:solidFill>
              </a:rPr>
              <a:t>Korea Charter</a:t>
            </a:r>
            <a:r>
              <a:rPr lang="en-US" dirty="0" smtClean="0"/>
              <a:t/>
            </a:r>
            <a:br>
              <a:rPr lang="en-US" dirty="0" smtClean="0"/>
            </a:br>
            <a:r>
              <a:rPr lang="en-US" sz="1800" dirty="0" smtClean="0">
                <a:solidFill>
                  <a:schemeClr val="accent1"/>
                </a:solidFill>
              </a:rPr>
              <a:t>Achieving the Vision: Korea Focus Areas</a:t>
            </a:r>
            <a:endParaRPr lang="en-US" sz="1800" dirty="0">
              <a:solidFill>
                <a:schemeClr val="accent1"/>
              </a:solidFill>
            </a:endParaRPr>
          </a:p>
        </p:txBody>
      </p:sp>
      <p:sp>
        <p:nvSpPr>
          <p:cNvPr id="5" name="Rectangle 4"/>
          <p:cNvSpPr/>
          <p:nvPr/>
        </p:nvSpPr>
        <p:spPr>
          <a:xfrm>
            <a:off x="1160142" y="1915880"/>
            <a:ext cx="6194139" cy="3293209"/>
          </a:xfrm>
          <a:prstGeom prst="rect">
            <a:avLst/>
          </a:prstGeom>
        </p:spPr>
        <p:txBody>
          <a:bodyPr wrap="square">
            <a:spAutoFit/>
          </a:bodyPr>
          <a:lstStyle/>
          <a:p>
            <a:pPr marR="0" lvl="0" algn="ctr">
              <a:lnSpc>
                <a:spcPct val="150000"/>
              </a:lnSpc>
              <a:spcBef>
                <a:spcPts val="600"/>
              </a:spcBef>
              <a:spcAft>
                <a:spcPts val="600"/>
              </a:spcAft>
            </a:pPr>
            <a:r>
              <a:rPr lang="en-US" sz="2200" b="1" dirty="0">
                <a:solidFill>
                  <a:srgbClr val="0070C0"/>
                </a:solidFill>
                <a:latin typeface="+mj-lt"/>
                <a:ea typeface="MS Mincho" panose="02020609040205080304" pitchFamily="49" charset="-128"/>
                <a:cs typeface="Times New Roman" panose="02020603050405020304" pitchFamily="18" charset="0"/>
              </a:rPr>
              <a:t>3</a:t>
            </a:r>
            <a:r>
              <a:rPr lang="en-US" sz="2200" b="1" dirty="0" smtClean="0">
                <a:solidFill>
                  <a:srgbClr val="0070C0"/>
                </a:solidFill>
                <a:latin typeface="+mj-lt"/>
                <a:ea typeface="MS Mincho" panose="02020609040205080304" pitchFamily="49" charset="-128"/>
                <a:cs typeface="Times New Roman" panose="02020603050405020304" pitchFamily="18" charset="0"/>
              </a:rPr>
              <a:t>. Content</a:t>
            </a:r>
          </a:p>
          <a:p>
            <a:pPr marR="0" lvl="0" algn="ctr">
              <a:lnSpc>
                <a:spcPct val="150000"/>
              </a:lnSpc>
              <a:spcBef>
                <a:spcPts val="600"/>
              </a:spcBef>
              <a:spcAft>
                <a:spcPts val="600"/>
              </a:spcAft>
            </a:pPr>
            <a:r>
              <a:rPr lang="en-US" sz="2200" dirty="0">
                <a:solidFill>
                  <a:srgbClr val="4C483D"/>
                </a:solidFill>
                <a:ea typeface="MS Mincho" panose="02020609040205080304" pitchFamily="49" charset="-128"/>
                <a:cs typeface="Times New Roman" panose="02020603050405020304" pitchFamily="18" charset="0"/>
              </a:rPr>
              <a:t>Make MDRT the “go to” for professional and personal development resources by providing relevant, high-quality, easily accessible content to financial services professionals throughout their careers.</a:t>
            </a:r>
          </a:p>
        </p:txBody>
      </p:sp>
      <p:sp>
        <p:nvSpPr>
          <p:cNvPr id="4" name="TextBox 3"/>
          <p:cNvSpPr txBox="1"/>
          <p:nvPr/>
        </p:nvSpPr>
        <p:spPr>
          <a:xfrm>
            <a:off x="3064476" y="5761024"/>
            <a:ext cx="5198075" cy="369332"/>
          </a:xfrm>
          <a:prstGeom prst="rect">
            <a:avLst/>
          </a:prstGeom>
          <a:noFill/>
        </p:spPr>
        <p:txBody>
          <a:bodyPr wrap="square" rtlCol="0">
            <a:spAutoFit/>
          </a:bodyPr>
          <a:lstStyle/>
          <a:p>
            <a:r>
              <a:rPr lang="en-US" b="1" dirty="0" smtClean="0">
                <a:solidFill>
                  <a:srgbClr val="002060"/>
                </a:solidFill>
              </a:rPr>
              <a:t>Primary Platform: Transformative Productivity</a:t>
            </a:r>
          </a:p>
        </p:txBody>
      </p:sp>
    </p:spTree>
    <p:extLst>
      <p:ext uri="{BB962C8B-B14F-4D97-AF65-F5344CB8AC3E}">
        <p14:creationId xmlns:p14="http://schemas.microsoft.com/office/powerpoint/2010/main" val="273013232"/>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lstStyle/>
          <a:p>
            <a:pPr marL="0" indent="0">
              <a:buNone/>
            </a:pPr>
            <a:r>
              <a:rPr lang="en-US" i="1" dirty="0" smtClean="0"/>
              <a:t>High Priority</a:t>
            </a:r>
            <a:endParaRPr lang="en-US" dirty="0" smtClean="0"/>
          </a:p>
          <a:p>
            <a:pPr marL="0" indent="0">
              <a:buNone/>
            </a:pPr>
            <a:endParaRPr lang="en-US" dirty="0" smtClean="0"/>
          </a:p>
          <a:p>
            <a:r>
              <a:rPr lang="en-US" b="1" dirty="0"/>
              <a:t>Develop and implement content strategy relevant to the Sales Mastery and </a:t>
            </a:r>
            <a:r>
              <a:rPr lang="en-US" b="1" dirty="0" smtClean="0"/>
              <a:t>Business Development </a:t>
            </a:r>
            <a:r>
              <a:rPr lang="en-US" b="1" dirty="0"/>
              <a:t>segments. Leverage Whole Person </a:t>
            </a:r>
            <a:r>
              <a:rPr lang="en-US" b="1" dirty="0" smtClean="0"/>
              <a:t>content.</a:t>
            </a:r>
            <a:endParaRPr lang="en-US" b="1" dirty="0"/>
          </a:p>
          <a:p>
            <a:pPr lvl="1"/>
            <a:r>
              <a:rPr lang="en-US" dirty="0" smtClean="0"/>
              <a:t>Meeting </a:t>
            </a:r>
            <a:r>
              <a:rPr lang="en-US" dirty="0"/>
              <a:t>Services: </a:t>
            </a:r>
            <a:r>
              <a:rPr lang="en-US" dirty="0" smtClean="0"/>
              <a:t> For </a:t>
            </a:r>
            <a:r>
              <a:rPr lang="en-US" dirty="0"/>
              <a:t>2016 Annual Meeting, developing a language </a:t>
            </a:r>
            <a:r>
              <a:rPr lang="en-US" dirty="0" smtClean="0"/>
              <a:t>specific track </a:t>
            </a:r>
            <a:r>
              <a:rPr lang="en-US" dirty="0"/>
              <a:t>for </a:t>
            </a:r>
            <a:r>
              <a:rPr lang="en-US" dirty="0" smtClean="0"/>
              <a:t>Korea. Sales </a:t>
            </a:r>
            <a:r>
              <a:rPr lang="en-US" dirty="0"/>
              <a:t>Mastery and Business Development are the segments </a:t>
            </a:r>
            <a:r>
              <a:rPr lang="en-US" dirty="0" smtClean="0"/>
              <a:t>for which </a:t>
            </a:r>
            <a:r>
              <a:rPr lang="en-US" dirty="0"/>
              <a:t>the track is created. </a:t>
            </a:r>
            <a:r>
              <a:rPr lang="en-US" dirty="0" smtClean="0"/>
              <a:t>2</a:t>
            </a:r>
            <a:r>
              <a:rPr lang="en-US" baseline="30000" dirty="0" smtClean="0"/>
              <a:t>nd</a:t>
            </a:r>
            <a:r>
              <a:rPr lang="en-US" dirty="0" smtClean="0"/>
              <a:t> QTR 2016</a:t>
            </a:r>
            <a:endParaRPr lang="en-US" dirty="0"/>
          </a:p>
          <a:p>
            <a:pPr marL="341312" lvl="1" indent="0">
              <a:buNone/>
            </a:pPr>
            <a:endParaRPr lang="en-US" dirty="0"/>
          </a:p>
          <a:p>
            <a:r>
              <a:rPr lang="en-US" b="1" dirty="0" smtClean="0"/>
              <a:t>Find new ways to develop relevant content. </a:t>
            </a:r>
          </a:p>
          <a:p>
            <a:pPr lvl="1"/>
            <a:r>
              <a:rPr lang="en-US" dirty="0" smtClean="0"/>
              <a:t>Record </a:t>
            </a:r>
            <a:r>
              <a:rPr lang="en-US" dirty="0"/>
              <a:t>seminars and workshops conducted by the chapter and distribute </a:t>
            </a:r>
            <a:r>
              <a:rPr lang="en-US" dirty="0" smtClean="0"/>
              <a:t>to local membership. 3</a:t>
            </a:r>
            <a:r>
              <a:rPr lang="en-US" baseline="30000" dirty="0" smtClean="0"/>
              <a:t>rd</a:t>
            </a:r>
            <a:r>
              <a:rPr lang="en-US" dirty="0" smtClean="0"/>
              <a:t> QTR 2016</a:t>
            </a:r>
          </a:p>
          <a:p>
            <a:pPr lvl="1"/>
            <a:r>
              <a:rPr lang="en-US" dirty="0" smtClean="0"/>
              <a:t>Make </a:t>
            </a:r>
            <a:r>
              <a:rPr lang="en-US" dirty="0"/>
              <a:t>relevant communication available in local languages. </a:t>
            </a:r>
            <a:r>
              <a:rPr lang="en-US" dirty="0" smtClean="0"/>
              <a:t>2</a:t>
            </a:r>
            <a:r>
              <a:rPr lang="en-US" baseline="30000" dirty="0" smtClean="0"/>
              <a:t>nd</a:t>
            </a:r>
            <a:r>
              <a:rPr lang="en-US" dirty="0" smtClean="0"/>
              <a:t>  QTR 2016</a:t>
            </a:r>
            <a:endParaRPr lang="en-US" dirty="0"/>
          </a:p>
          <a:p>
            <a:pPr lvl="1"/>
            <a:r>
              <a:rPr lang="en-US" dirty="0" smtClean="0"/>
              <a:t>Identify </a:t>
            </a:r>
            <a:r>
              <a:rPr lang="en-US" dirty="0"/>
              <a:t>content experts, create focus groups to develop content. </a:t>
            </a:r>
            <a:r>
              <a:rPr lang="en-US" dirty="0" smtClean="0"/>
              <a:t>4</a:t>
            </a:r>
            <a:r>
              <a:rPr lang="en-US" baseline="30000" dirty="0" smtClean="0"/>
              <a:t>th</a:t>
            </a:r>
            <a:r>
              <a:rPr lang="en-US" dirty="0" smtClean="0"/>
              <a:t> QTR 2017 </a:t>
            </a:r>
          </a:p>
          <a:p>
            <a:pPr lvl="1"/>
            <a:r>
              <a:rPr lang="en-US" dirty="0" smtClean="0"/>
              <a:t>Hire </a:t>
            </a:r>
            <a:r>
              <a:rPr lang="en-US" dirty="0"/>
              <a:t>freelance writers and engage SWAT or micro-committees to </a:t>
            </a:r>
            <a:r>
              <a:rPr lang="en-US" dirty="0" smtClean="0"/>
              <a:t>develop content</a:t>
            </a:r>
            <a:r>
              <a:rPr lang="en-US" dirty="0"/>
              <a:t>. </a:t>
            </a:r>
            <a:r>
              <a:rPr lang="en-US" dirty="0" smtClean="0"/>
              <a:t>2</a:t>
            </a:r>
            <a:r>
              <a:rPr lang="en-US" baseline="30000" dirty="0" smtClean="0"/>
              <a:t>nd</a:t>
            </a:r>
            <a:r>
              <a:rPr lang="en-US" dirty="0" smtClean="0"/>
              <a:t> QTR 2016</a:t>
            </a:r>
          </a:p>
          <a:p>
            <a:pPr lvl="1"/>
            <a:r>
              <a:rPr lang="en-US" dirty="0" smtClean="0"/>
              <a:t>Leverage </a:t>
            </a:r>
            <a:r>
              <a:rPr lang="en-US" dirty="0"/>
              <a:t>intra company meetings to develop and distribute content. </a:t>
            </a:r>
            <a:r>
              <a:rPr lang="en-US" dirty="0" smtClean="0"/>
              <a:t>4</a:t>
            </a:r>
            <a:r>
              <a:rPr lang="en-US" baseline="30000" dirty="0" smtClean="0"/>
              <a:t>th</a:t>
            </a:r>
            <a:r>
              <a:rPr lang="en-US" dirty="0" smtClean="0"/>
              <a:t> QTR </a:t>
            </a:r>
            <a:r>
              <a:rPr lang="en-US" dirty="0"/>
              <a:t>2018 </a:t>
            </a:r>
            <a:r>
              <a:rPr lang="en-US" i="1" dirty="0"/>
              <a:t>(for development). (Rely on Global Markets to </a:t>
            </a:r>
            <a:r>
              <a:rPr lang="en-US" i="1" dirty="0" smtClean="0"/>
              <a:t>coordinate distribution </a:t>
            </a:r>
            <a:r>
              <a:rPr lang="en-US" i="1" dirty="0"/>
              <a:t>through company meetings.)</a:t>
            </a:r>
            <a:endParaRPr lang="en-US" dirty="0" smtClean="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208256160"/>
      </p:ext>
    </p:extLst>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a:xfrm>
            <a:off x="455613" y="1727200"/>
            <a:ext cx="8232775" cy="4802389"/>
          </a:xfrm>
        </p:spPr>
        <p:txBody>
          <a:bodyPr/>
          <a:lstStyle/>
          <a:p>
            <a:pPr marL="0" indent="0">
              <a:buNone/>
            </a:pPr>
            <a:r>
              <a:rPr lang="en-US" i="1" dirty="0"/>
              <a:t>Medium Priority</a:t>
            </a:r>
            <a:endParaRPr lang="en-US" dirty="0"/>
          </a:p>
          <a:p>
            <a:pPr marL="0" indent="0">
              <a:buNone/>
            </a:pPr>
            <a:endParaRPr lang="en-US" dirty="0"/>
          </a:p>
          <a:p>
            <a:r>
              <a:rPr lang="en-US" b="1" dirty="0"/>
              <a:t>Deliver customized content both at and outside the meeting by leveraging technology.</a:t>
            </a:r>
          </a:p>
          <a:p>
            <a:pPr lvl="1"/>
            <a:r>
              <a:rPr lang="en-US" dirty="0"/>
              <a:t>Meeting Services: Provide translated handouts. ONGOING</a:t>
            </a:r>
          </a:p>
          <a:p>
            <a:pPr lvl="1"/>
            <a:r>
              <a:rPr lang="en-US" dirty="0"/>
              <a:t>Meeting Services: Provide language-specific program/registration books on Web site. ONGOING</a:t>
            </a:r>
          </a:p>
          <a:p>
            <a:pPr lvl="1"/>
            <a:r>
              <a:rPr lang="en-US" dirty="0"/>
              <a:t>Meeting Services: Reviewing electronic signage that can handle various Korean characters. 2</a:t>
            </a:r>
            <a:r>
              <a:rPr lang="en-US" baseline="30000" dirty="0"/>
              <a:t>nd</a:t>
            </a:r>
            <a:r>
              <a:rPr lang="en-US" dirty="0"/>
              <a:t> QTR 2016</a:t>
            </a:r>
          </a:p>
          <a:p>
            <a:pPr lvl="1"/>
            <a:r>
              <a:rPr lang="en-US" dirty="0"/>
              <a:t>Meeting Services: Translate the meetings app. 2</a:t>
            </a:r>
            <a:r>
              <a:rPr lang="en-US" baseline="30000" dirty="0"/>
              <a:t>nd</a:t>
            </a:r>
            <a:r>
              <a:rPr lang="en-US" dirty="0"/>
              <a:t> QTR 2016</a:t>
            </a:r>
          </a:p>
          <a:p>
            <a:pPr lvl="1"/>
            <a:r>
              <a:rPr lang="en-US" dirty="0"/>
              <a:t>Make relevant content readily available and easily accessible. 2</a:t>
            </a:r>
            <a:r>
              <a:rPr lang="en-US" baseline="30000" dirty="0"/>
              <a:t>nd</a:t>
            </a:r>
            <a:r>
              <a:rPr lang="en-US" dirty="0"/>
              <a:t> QTR 2016</a:t>
            </a:r>
          </a:p>
          <a:p>
            <a:pPr lvl="1"/>
            <a:r>
              <a:rPr lang="en-US" dirty="0"/>
              <a:t>My MDRT: Suggest content based on member preferences. 4</a:t>
            </a:r>
            <a:r>
              <a:rPr lang="en-US" baseline="30000" dirty="0"/>
              <a:t>th</a:t>
            </a:r>
            <a:r>
              <a:rPr lang="en-US" dirty="0"/>
              <a:t> QTR 2016</a:t>
            </a:r>
          </a:p>
          <a:p>
            <a:pPr marL="0" indent="0">
              <a:buNone/>
            </a:pPr>
            <a:endParaRPr lang="en-US" i="1" dirty="0" smtClean="0"/>
          </a:p>
          <a:p>
            <a:pPr marL="0" indent="0">
              <a:buNone/>
            </a:pPr>
            <a:r>
              <a:rPr lang="en-US" i="1" dirty="0" smtClean="0"/>
              <a:t>Low Priority</a:t>
            </a:r>
            <a:endParaRPr lang="en-US" dirty="0" smtClean="0"/>
          </a:p>
          <a:p>
            <a:pPr marL="0" indent="0">
              <a:buNone/>
            </a:pPr>
            <a:endParaRPr lang="en-US" dirty="0" smtClean="0"/>
          </a:p>
          <a:p>
            <a:r>
              <a:rPr lang="en-US" b="1" dirty="0"/>
              <a:t>Identify content </a:t>
            </a:r>
            <a:r>
              <a:rPr lang="en-US" b="1" dirty="0" smtClean="0"/>
              <a:t>experts/contributors (members). </a:t>
            </a:r>
            <a:r>
              <a:rPr lang="en-US" dirty="0" smtClean="0"/>
              <a:t>ONGOING</a:t>
            </a:r>
          </a:p>
          <a:p>
            <a:pPr lvl="1"/>
            <a:r>
              <a:rPr lang="en-US" dirty="0" smtClean="0"/>
              <a:t>Work </a:t>
            </a:r>
            <a:r>
              <a:rPr lang="en-US" dirty="0"/>
              <a:t>with chapter’s RTT committee to develop more Korean content. </a:t>
            </a:r>
            <a:r>
              <a:rPr lang="en-US" dirty="0" smtClean="0"/>
              <a:t>3</a:t>
            </a:r>
            <a:r>
              <a:rPr lang="en-US" baseline="30000" dirty="0" smtClean="0"/>
              <a:t>rd</a:t>
            </a:r>
            <a:r>
              <a:rPr lang="en-US" dirty="0" smtClean="0"/>
              <a:t> QTR 2016</a:t>
            </a:r>
          </a:p>
          <a:p>
            <a:pPr lvl="1"/>
            <a:r>
              <a:rPr lang="en-US" dirty="0" smtClean="0"/>
              <a:t>Work </a:t>
            </a:r>
            <a:r>
              <a:rPr lang="en-US" dirty="0"/>
              <a:t>with allies (non-chapter companies) to identify content experts </a:t>
            </a:r>
            <a:r>
              <a:rPr lang="en-US" dirty="0" smtClean="0"/>
              <a:t>and develop </a:t>
            </a:r>
            <a:r>
              <a:rPr lang="en-US" dirty="0"/>
              <a:t>Korean content. </a:t>
            </a:r>
            <a:r>
              <a:rPr lang="en-US" dirty="0" smtClean="0"/>
              <a:t>4</a:t>
            </a:r>
            <a:r>
              <a:rPr lang="en-US" baseline="30000" dirty="0" smtClean="0"/>
              <a:t>th</a:t>
            </a:r>
            <a:r>
              <a:rPr lang="en-US" dirty="0" smtClean="0"/>
              <a:t> QTR </a:t>
            </a:r>
            <a:r>
              <a:rPr lang="en-US" dirty="0"/>
              <a:t>2016</a:t>
            </a:r>
            <a:endParaRPr lang="en-US" dirty="0" smtClean="0"/>
          </a:p>
          <a:p>
            <a:pPr lvl="1"/>
            <a:endParaRPr lang="en-US" dirty="0"/>
          </a:p>
          <a:p>
            <a:pPr marL="341312" lvl="1" indent="0">
              <a:buNone/>
            </a:pPr>
            <a:endParaRPr lang="en-US" dirty="0" smtClean="0"/>
          </a:p>
          <a:p>
            <a:pPr marL="341312" lvl="1" indent="0">
              <a:buNone/>
            </a:pPr>
            <a:endParaRPr lang="en-US" dirty="0"/>
          </a:p>
          <a:p>
            <a:pPr marL="341312" lvl="1" indent="0">
              <a:buNone/>
            </a:pPr>
            <a:endParaRPr lang="en-US" dirty="0" smtClean="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887333096"/>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lstStyle/>
          <a:p>
            <a:pPr marL="0" indent="0">
              <a:buNone/>
            </a:pPr>
            <a:r>
              <a:rPr lang="en-US" i="1" dirty="0" smtClean="0"/>
              <a:t>Low Priority</a:t>
            </a:r>
            <a:endParaRPr lang="en-US" dirty="0" smtClean="0"/>
          </a:p>
          <a:p>
            <a:pPr marL="0" indent="0">
              <a:buNone/>
            </a:pPr>
            <a:endParaRPr lang="en-US" dirty="0" smtClean="0"/>
          </a:p>
          <a:p>
            <a:r>
              <a:rPr lang="en-US" b="1" dirty="0"/>
              <a:t>Develop and implement content strategy relevant to the Sales Mastery and </a:t>
            </a:r>
            <a:r>
              <a:rPr lang="en-US" b="1" dirty="0" smtClean="0"/>
              <a:t>Business Development </a:t>
            </a:r>
            <a:r>
              <a:rPr lang="en-US" b="1" dirty="0"/>
              <a:t>segments. Leverage Whole Person </a:t>
            </a:r>
            <a:r>
              <a:rPr lang="en-US" b="1" dirty="0" smtClean="0"/>
              <a:t>content.</a:t>
            </a:r>
            <a:endParaRPr lang="en-US" b="1" dirty="0"/>
          </a:p>
          <a:p>
            <a:pPr lvl="1"/>
            <a:r>
              <a:rPr lang="en-US" dirty="0" smtClean="0"/>
              <a:t>Develop </a:t>
            </a:r>
            <a:r>
              <a:rPr lang="en-US" dirty="0"/>
              <a:t>a systematic approach to poll what’s most relevant to </a:t>
            </a:r>
            <a:r>
              <a:rPr lang="en-US" dirty="0" smtClean="0"/>
              <a:t>members: Understand </a:t>
            </a:r>
            <a:r>
              <a:rPr lang="en-US" dirty="0"/>
              <a:t>interest and areas of expertise. </a:t>
            </a:r>
            <a:r>
              <a:rPr lang="en-US" dirty="0" smtClean="0"/>
              <a:t>2</a:t>
            </a:r>
            <a:r>
              <a:rPr lang="en-US" baseline="30000" dirty="0" smtClean="0"/>
              <a:t>nd</a:t>
            </a:r>
            <a:r>
              <a:rPr lang="en-US" dirty="0" smtClean="0"/>
              <a:t> QTR 2017</a:t>
            </a:r>
          </a:p>
          <a:p>
            <a:pPr marL="341312" lvl="1" indent="0">
              <a:buNone/>
            </a:pPr>
            <a:endParaRPr lang="en-US" dirty="0"/>
          </a:p>
          <a:p>
            <a:r>
              <a:rPr lang="en-US" b="1" dirty="0"/>
              <a:t>Raise awareness of </a:t>
            </a:r>
            <a:r>
              <a:rPr lang="en-US" b="1" dirty="0" smtClean="0"/>
              <a:t>content.</a:t>
            </a:r>
          </a:p>
          <a:p>
            <a:pPr lvl="1"/>
            <a:r>
              <a:rPr lang="en-US" dirty="0" smtClean="0"/>
              <a:t>Establish </a:t>
            </a:r>
            <a:r>
              <a:rPr lang="en-US" dirty="0"/>
              <a:t>a presence through social media site </a:t>
            </a:r>
            <a:r>
              <a:rPr lang="en-US" dirty="0" err="1"/>
              <a:t>Kakao</a:t>
            </a:r>
            <a:r>
              <a:rPr lang="en-US" dirty="0"/>
              <a:t> (strong link to Brand </a:t>
            </a:r>
            <a:r>
              <a:rPr lang="en-US" dirty="0" smtClean="0"/>
              <a:t>and Technology).1</a:t>
            </a:r>
            <a:r>
              <a:rPr lang="en-US" baseline="30000" dirty="0" smtClean="0"/>
              <a:t>st</a:t>
            </a:r>
            <a:r>
              <a:rPr lang="en-US" dirty="0" smtClean="0"/>
              <a:t> QTR 2017</a:t>
            </a:r>
          </a:p>
          <a:p>
            <a:pPr lvl="1"/>
            <a:r>
              <a:rPr lang="en-US" dirty="0" smtClean="0"/>
              <a:t>Leverage </a:t>
            </a:r>
            <a:r>
              <a:rPr lang="en-US" dirty="0"/>
              <a:t>MCI or bi-Lingual HQ staff resources to deliver content. ONGOING</a:t>
            </a:r>
            <a:endParaRPr lang="en-US" dirty="0" smtClean="0"/>
          </a:p>
          <a:p>
            <a:pPr lvl="1"/>
            <a:endParaRPr lang="en-US" dirty="0"/>
          </a:p>
          <a:p>
            <a:pPr marL="341312" lvl="1" indent="0">
              <a:buNone/>
            </a:pPr>
            <a:endParaRPr lang="en-US" dirty="0" smtClean="0"/>
          </a:p>
          <a:p>
            <a:pPr marL="341312" lvl="1" indent="0">
              <a:buNone/>
            </a:pPr>
            <a:endParaRPr lang="en-US" dirty="0"/>
          </a:p>
          <a:p>
            <a:pPr marL="341312" lvl="1" indent="0">
              <a:buNone/>
            </a:pPr>
            <a:endParaRPr lang="en-US" dirty="0" smtClean="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4209302608"/>
      </p:ext>
    </p:extLst>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957016"/>
            <a:ext cx="8232775" cy="304800"/>
          </a:xfrm>
        </p:spPr>
        <p:txBody>
          <a:bodyPr/>
          <a:lstStyle/>
          <a:p>
            <a:r>
              <a:rPr lang="en-US" dirty="0" smtClean="0">
                <a:solidFill>
                  <a:srgbClr val="002060"/>
                </a:solidFill>
              </a:rPr>
              <a:t>Korea Charter</a:t>
            </a:r>
            <a:r>
              <a:rPr lang="en-US" dirty="0" smtClean="0"/>
              <a:t/>
            </a:r>
            <a:br>
              <a:rPr lang="en-US" dirty="0" smtClean="0"/>
            </a:br>
            <a:r>
              <a:rPr lang="en-US" sz="1800" dirty="0" smtClean="0">
                <a:solidFill>
                  <a:schemeClr val="accent1"/>
                </a:solidFill>
              </a:rPr>
              <a:t>Achieving the Vision: Korea Focus Areas</a:t>
            </a:r>
            <a:endParaRPr lang="en-US" sz="1800" dirty="0">
              <a:solidFill>
                <a:schemeClr val="accent1"/>
              </a:solidFill>
            </a:endParaRPr>
          </a:p>
        </p:txBody>
      </p:sp>
      <p:sp>
        <p:nvSpPr>
          <p:cNvPr id="5" name="Rectangle 4"/>
          <p:cNvSpPr/>
          <p:nvPr/>
        </p:nvSpPr>
        <p:spPr>
          <a:xfrm>
            <a:off x="1160142" y="1915880"/>
            <a:ext cx="6194139" cy="3954929"/>
          </a:xfrm>
          <a:prstGeom prst="rect">
            <a:avLst/>
          </a:prstGeom>
        </p:spPr>
        <p:txBody>
          <a:bodyPr wrap="square">
            <a:spAutoFit/>
          </a:bodyPr>
          <a:lstStyle/>
          <a:p>
            <a:pPr marR="0" lvl="0" algn="ctr">
              <a:lnSpc>
                <a:spcPct val="150000"/>
              </a:lnSpc>
              <a:spcBef>
                <a:spcPts val="600"/>
              </a:spcBef>
              <a:spcAft>
                <a:spcPts val="600"/>
              </a:spcAft>
            </a:pPr>
            <a:r>
              <a:rPr lang="en-US" sz="2200" b="1" dirty="0" smtClean="0">
                <a:solidFill>
                  <a:srgbClr val="0070C0"/>
                </a:solidFill>
                <a:latin typeface="+mj-lt"/>
                <a:ea typeface="MS Mincho" panose="02020609040205080304" pitchFamily="49" charset="-128"/>
                <a:cs typeface="Times New Roman" panose="02020603050405020304" pitchFamily="18" charset="0"/>
              </a:rPr>
              <a:t>4. Technology</a:t>
            </a:r>
          </a:p>
          <a:p>
            <a:pPr algn="ctr">
              <a:lnSpc>
                <a:spcPct val="150000"/>
              </a:lnSpc>
              <a:spcBef>
                <a:spcPts val="600"/>
              </a:spcBef>
              <a:spcAft>
                <a:spcPts val="600"/>
              </a:spcAft>
            </a:pPr>
            <a:r>
              <a:rPr lang="en-US" sz="2200" dirty="0" smtClean="0">
                <a:solidFill>
                  <a:schemeClr val="tx2">
                    <a:lumMod val="50000"/>
                  </a:schemeClr>
                </a:solidFill>
              </a:rPr>
              <a:t>Create </a:t>
            </a:r>
            <a:r>
              <a:rPr lang="en-US" sz="2200" dirty="0">
                <a:solidFill>
                  <a:schemeClr val="tx2">
                    <a:lumMod val="50000"/>
                  </a:schemeClr>
                </a:solidFill>
              </a:rPr>
              <a:t>a strong technology platform to enable all other Focus Area initiatives, thereby supporting members to be more successful and enhancing how they experience MDRT especially outside the </a:t>
            </a:r>
            <a:r>
              <a:rPr lang="en-US" sz="2200" dirty="0" smtClean="0">
                <a:solidFill>
                  <a:schemeClr val="tx2">
                    <a:lumMod val="50000"/>
                  </a:schemeClr>
                </a:solidFill>
              </a:rPr>
              <a:t>meetings. </a:t>
            </a:r>
            <a:endParaRPr lang="en-US" sz="2200" dirty="0">
              <a:solidFill>
                <a:schemeClr val="tx2">
                  <a:lumMod val="50000"/>
                </a:schemeClr>
              </a:solidFill>
            </a:endParaRPr>
          </a:p>
          <a:p>
            <a:pPr marR="0" lvl="0" algn="ctr">
              <a:lnSpc>
                <a:spcPct val="150000"/>
              </a:lnSpc>
              <a:spcBef>
                <a:spcPts val="600"/>
              </a:spcBef>
              <a:spcAft>
                <a:spcPts val="600"/>
              </a:spcAft>
            </a:pPr>
            <a:endParaRPr lang="en-US" sz="2200" dirty="0">
              <a:solidFill>
                <a:srgbClr val="4C483D"/>
              </a:solidFill>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495061978"/>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926644"/>
            <a:ext cx="8232775" cy="304800"/>
          </a:xfrm>
        </p:spPr>
        <p:txBody>
          <a:bodyPr/>
          <a:lstStyle/>
          <a:p>
            <a:r>
              <a:rPr lang="en-US" dirty="0" smtClean="0"/>
              <a:t>Staying True to MDRT’s Core Values</a:t>
            </a:r>
            <a:endParaRPr lang="en-US" dirty="0"/>
          </a:p>
        </p:txBody>
      </p:sp>
      <p:sp>
        <p:nvSpPr>
          <p:cNvPr id="3" name="Content Placeholder 2"/>
          <p:cNvSpPr>
            <a:spLocks noGrp="1"/>
          </p:cNvSpPr>
          <p:nvPr>
            <p:ph idx="1"/>
          </p:nvPr>
        </p:nvSpPr>
        <p:spPr/>
        <p:txBody>
          <a:bodyPr/>
          <a:lstStyle/>
          <a:p>
            <a:pPr marL="0" indent="0">
              <a:spcAft>
                <a:spcPts val="1200"/>
              </a:spcAft>
              <a:buNone/>
            </a:pPr>
            <a:r>
              <a:rPr lang="en-US" sz="1600" dirty="0" smtClean="0"/>
              <a:t>At the beginning of the strategic planning process, the Executive Committee spent considerable time identifying how MDRT carries out its mission and how members   engage with it.</a:t>
            </a:r>
          </a:p>
          <a:p>
            <a:pPr marL="0" indent="0">
              <a:spcAft>
                <a:spcPts val="1200"/>
              </a:spcAft>
              <a:buNone/>
            </a:pPr>
            <a:endParaRPr lang="en-US" dirty="0"/>
          </a:p>
          <a:p>
            <a:pPr marL="0" indent="0">
              <a:spcAft>
                <a:spcPts val="1200"/>
              </a:spcAft>
              <a:buNone/>
            </a:pPr>
            <a:endParaRPr lang="en-US" dirty="0"/>
          </a:p>
          <a:p>
            <a:pPr marL="0" indent="0" algn="ctr">
              <a:buNone/>
            </a:pPr>
            <a:r>
              <a:rPr lang="en-US" sz="2000" dirty="0" smtClean="0">
                <a:solidFill>
                  <a:schemeClr val="accent1"/>
                </a:solidFill>
              </a:rPr>
              <a:t>To </a:t>
            </a:r>
            <a:r>
              <a:rPr lang="en-US" sz="2000" dirty="0">
                <a:solidFill>
                  <a:schemeClr val="accent1"/>
                </a:solidFill>
              </a:rPr>
              <a:t>be a valued, member-driven, international network of leading insurance and investment financial services </a:t>
            </a:r>
            <a:r>
              <a:rPr lang="en-US" sz="2000" dirty="0" smtClean="0">
                <a:solidFill>
                  <a:schemeClr val="accent1"/>
                </a:solidFill>
              </a:rPr>
              <a:t>professionals/advisors, </a:t>
            </a:r>
            <a:r>
              <a:rPr lang="en-US" sz="2000" dirty="0">
                <a:solidFill>
                  <a:schemeClr val="accent1"/>
                </a:solidFill>
              </a:rPr>
              <a:t>who serve their clients by exemplary performance and the highest standards of ethics, knowledge, service and productivity. </a:t>
            </a:r>
          </a:p>
          <a:p>
            <a:pPr marL="0" indent="0">
              <a:buNone/>
            </a:pPr>
            <a:endParaRPr lang="en-US" dirty="0" smtClean="0"/>
          </a:p>
        </p:txBody>
      </p:sp>
      <p:sp>
        <p:nvSpPr>
          <p:cNvPr id="5" name="Text Placeholder 3"/>
          <p:cNvSpPr txBox="1">
            <a:spLocks/>
          </p:cNvSpPr>
          <p:nvPr/>
        </p:nvSpPr>
        <p:spPr>
          <a:xfrm>
            <a:off x="457200" y="1295400"/>
            <a:ext cx="8229600" cy="215444"/>
          </a:xfrm>
          <a:prstGeom prst="rect">
            <a:avLst/>
          </a:prstGeom>
        </p:spPr>
        <p:txBody>
          <a:bodyPr lIns="0" tIns="0" rIns="0" bIns="0" anchor="t" anchorCtr="0">
            <a:noAutofit/>
          </a:bodyPr>
          <a:lstStyle>
            <a:lvl1pPr marL="0" indent="0" algn="l" rtl="0" eaLnBrk="0" fontAlgn="base" hangingPunct="0">
              <a:spcBef>
                <a:spcPct val="50000"/>
              </a:spcBef>
              <a:spcAft>
                <a:spcPct val="0"/>
              </a:spcAft>
              <a:buClr>
                <a:schemeClr val="accent1"/>
              </a:buClr>
              <a:buFontTx/>
              <a:buNone/>
              <a:defRPr sz="1400" b="1">
                <a:solidFill>
                  <a:schemeClr val="accent1"/>
                </a:solidFill>
                <a:latin typeface="+mn-lt"/>
                <a:ea typeface="+mn-ea"/>
                <a:cs typeface="+mn-cs"/>
              </a:defRPr>
            </a:lvl1pPr>
            <a:lvl2pPr marL="341312" indent="0" algn="l" rtl="0" eaLnBrk="0" fontAlgn="base" hangingPunct="0">
              <a:spcBef>
                <a:spcPct val="20000"/>
              </a:spcBef>
              <a:spcAft>
                <a:spcPct val="0"/>
              </a:spcAft>
              <a:buFontTx/>
              <a:buNone/>
              <a:defRPr sz="1400" b="1">
                <a:solidFill>
                  <a:schemeClr val="accent1"/>
                </a:solidFill>
                <a:latin typeface="+mn-lt"/>
              </a:defRPr>
            </a:lvl2pPr>
            <a:lvl3pPr marL="682625" indent="0" algn="l" rtl="0" eaLnBrk="0" fontAlgn="base" hangingPunct="0">
              <a:spcBef>
                <a:spcPct val="20000"/>
              </a:spcBef>
              <a:spcAft>
                <a:spcPct val="0"/>
              </a:spcAft>
              <a:buFontTx/>
              <a:buNone/>
              <a:defRPr sz="1400" b="1">
                <a:solidFill>
                  <a:schemeClr val="accent1"/>
                </a:solidFill>
                <a:latin typeface="+mn-lt"/>
              </a:defRPr>
            </a:lvl3pPr>
            <a:lvl4pPr marL="1023937" indent="0" algn="l" rtl="0" eaLnBrk="0" fontAlgn="base" hangingPunct="0">
              <a:spcBef>
                <a:spcPct val="20000"/>
              </a:spcBef>
              <a:spcAft>
                <a:spcPct val="0"/>
              </a:spcAft>
              <a:buFontTx/>
              <a:buNone/>
              <a:defRPr sz="1400" b="1">
                <a:solidFill>
                  <a:schemeClr val="accent1"/>
                </a:solidFill>
                <a:latin typeface="+mn-lt"/>
              </a:defRPr>
            </a:lvl4pPr>
            <a:lvl5pPr marL="1376362" indent="0" algn="l" rtl="0" eaLnBrk="0" fontAlgn="base" hangingPunct="0">
              <a:spcBef>
                <a:spcPct val="20000"/>
              </a:spcBef>
              <a:spcAft>
                <a:spcPct val="0"/>
              </a:spcAft>
              <a:buFontTx/>
              <a:buNone/>
              <a:defRPr sz="1400" b="1">
                <a:solidFill>
                  <a:schemeClr val="accent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a:lstStyle>
          <a:p>
            <a:pPr>
              <a:buClr>
                <a:srgbClr val="0055AD"/>
              </a:buClr>
            </a:pPr>
            <a:endParaRPr lang="en-US" kern="0" dirty="0">
              <a:solidFill>
                <a:srgbClr val="0055AD"/>
              </a:solidFill>
            </a:endParaRPr>
          </a:p>
        </p:txBody>
      </p:sp>
      <p:sp>
        <p:nvSpPr>
          <p:cNvPr id="7" name="Text Placeholder 6"/>
          <p:cNvSpPr>
            <a:spLocks noGrp="1"/>
          </p:cNvSpPr>
          <p:nvPr>
            <p:ph type="body" sz="quarter" idx="10"/>
          </p:nvPr>
        </p:nvSpPr>
        <p:spPr/>
        <p:txBody>
          <a:bodyPr/>
          <a:lstStyle/>
          <a:p>
            <a:r>
              <a:rPr lang="en-US" sz="1800" dirty="0" smtClean="0"/>
              <a:t>MDRT’s Mission</a:t>
            </a:r>
            <a:endParaRPr lang="en-US" sz="1800" dirty="0"/>
          </a:p>
        </p:txBody>
      </p:sp>
    </p:spTree>
    <p:extLst>
      <p:ext uri="{BB962C8B-B14F-4D97-AF65-F5344CB8AC3E}">
        <p14:creationId xmlns:p14="http://schemas.microsoft.com/office/powerpoint/2010/main" val="1517998414"/>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a:t>
            </a:r>
            <a:endParaRPr lang="en-US" dirty="0"/>
          </a:p>
        </p:txBody>
      </p:sp>
      <p:sp>
        <p:nvSpPr>
          <p:cNvPr id="3" name="Content Placeholder 2"/>
          <p:cNvSpPr>
            <a:spLocks noGrp="1"/>
          </p:cNvSpPr>
          <p:nvPr>
            <p:ph idx="1"/>
          </p:nvPr>
        </p:nvSpPr>
        <p:spPr/>
        <p:txBody>
          <a:bodyPr/>
          <a:lstStyle/>
          <a:p>
            <a:pPr marL="0" indent="0">
              <a:buNone/>
            </a:pPr>
            <a:r>
              <a:rPr lang="en-US" i="1" dirty="0" smtClean="0"/>
              <a:t>High Priority</a:t>
            </a:r>
            <a:endParaRPr lang="en-US" dirty="0" smtClean="0"/>
          </a:p>
          <a:p>
            <a:pPr marL="0" indent="0">
              <a:buNone/>
            </a:pPr>
            <a:endParaRPr lang="en-US" dirty="0" smtClean="0"/>
          </a:p>
          <a:p>
            <a:r>
              <a:rPr lang="en-US" b="1" dirty="0"/>
              <a:t>Customized MDRT Member Profile Portal.</a:t>
            </a:r>
          </a:p>
          <a:p>
            <a:pPr lvl="1"/>
            <a:r>
              <a:rPr lang="en-US" dirty="0"/>
              <a:t>Allowing members to update their profile information on the main MDRT Web site (in </a:t>
            </a:r>
            <a:r>
              <a:rPr lang="en-US" i="1" dirty="0" err="1"/>
              <a:t>MyMDRT</a:t>
            </a:r>
            <a:r>
              <a:rPr lang="en-US" dirty="0"/>
              <a:t>) is targeted for Phase 2 of the Web site redesign project. 4</a:t>
            </a:r>
            <a:r>
              <a:rPr lang="en-US" baseline="30000" dirty="0"/>
              <a:t>th</a:t>
            </a:r>
            <a:r>
              <a:rPr lang="en-US" dirty="0"/>
              <a:t> QTR 2016</a:t>
            </a:r>
          </a:p>
          <a:p>
            <a:pPr lvl="1"/>
            <a:r>
              <a:rPr lang="en-US" dirty="0"/>
              <a:t>A more expanded profile and other member portal functions will be delivered with the </a:t>
            </a:r>
            <a:r>
              <a:rPr lang="en-US" dirty="0" err="1"/>
              <a:t>Aptify</a:t>
            </a:r>
            <a:r>
              <a:rPr lang="en-US" dirty="0"/>
              <a:t> project, targeted for: 4</a:t>
            </a:r>
            <a:r>
              <a:rPr lang="en-US" baseline="30000" dirty="0"/>
              <a:t>th</a:t>
            </a:r>
            <a:r>
              <a:rPr lang="en-US" dirty="0"/>
              <a:t> QTR 2017</a:t>
            </a:r>
          </a:p>
          <a:p>
            <a:pPr lvl="1"/>
            <a:r>
              <a:rPr lang="en-US" dirty="0"/>
              <a:t>Personalized MDRT Web site. 4</a:t>
            </a:r>
            <a:r>
              <a:rPr lang="en-US" baseline="30000" dirty="0"/>
              <a:t>th</a:t>
            </a:r>
            <a:r>
              <a:rPr lang="en-US" dirty="0"/>
              <a:t> QTR 2018</a:t>
            </a:r>
          </a:p>
          <a:p>
            <a:pPr lvl="1"/>
            <a:r>
              <a:rPr lang="en-US" dirty="0"/>
              <a:t>Language preference is currently stored and used for the next login on the MDRT Web site (DONE)</a:t>
            </a:r>
          </a:p>
          <a:p>
            <a:pPr lvl="1"/>
            <a:r>
              <a:rPr lang="en-US" dirty="0"/>
              <a:t>Storing and maintaining a variety of language preferences (i.e. different values for emails, printed materials, online functions, etc.) is dependent on the </a:t>
            </a:r>
            <a:r>
              <a:rPr lang="en-US" dirty="0" err="1"/>
              <a:t>Aptify</a:t>
            </a:r>
            <a:r>
              <a:rPr lang="en-US" dirty="0"/>
              <a:t> project, targeted for: 4</a:t>
            </a:r>
            <a:r>
              <a:rPr lang="en-US" baseline="30000" dirty="0"/>
              <a:t>th</a:t>
            </a:r>
            <a:r>
              <a:rPr lang="en-US" dirty="0"/>
              <a:t> QTR 2017</a:t>
            </a:r>
          </a:p>
          <a:p>
            <a:pPr marL="0" indent="0">
              <a:buNone/>
            </a:pPr>
            <a:endParaRPr lang="en-US" b="1" dirty="0" smtClean="0"/>
          </a:p>
          <a:p>
            <a:r>
              <a:rPr lang="en-US" b="1" dirty="0"/>
              <a:t>Accessibility through mobile function is critical to whatever solution makes sense. </a:t>
            </a:r>
            <a:r>
              <a:rPr lang="en-US" dirty="0" smtClean="0"/>
              <a:t>ONGOING</a:t>
            </a:r>
            <a:endParaRPr lang="en-US" b="1"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787657451"/>
      </p:ext>
    </p:extLst>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a:t>
            </a:r>
            <a:endParaRPr lang="en-US" dirty="0"/>
          </a:p>
        </p:txBody>
      </p:sp>
      <p:sp>
        <p:nvSpPr>
          <p:cNvPr id="3" name="Content Placeholder 2"/>
          <p:cNvSpPr>
            <a:spLocks noGrp="1"/>
          </p:cNvSpPr>
          <p:nvPr>
            <p:ph idx="1"/>
          </p:nvPr>
        </p:nvSpPr>
        <p:spPr/>
        <p:txBody>
          <a:bodyPr/>
          <a:lstStyle/>
          <a:p>
            <a:pPr marL="0" indent="0">
              <a:buNone/>
            </a:pPr>
            <a:r>
              <a:rPr lang="en-US" i="1" dirty="0" smtClean="0"/>
              <a:t>High Priority</a:t>
            </a:r>
            <a:endParaRPr lang="en-US" dirty="0" smtClean="0"/>
          </a:p>
          <a:p>
            <a:pPr marL="0" indent="0">
              <a:buNone/>
            </a:pPr>
            <a:endParaRPr lang="en-US" dirty="0" smtClean="0"/>
          </a:p>
          <a:p>
            <a:r>
              <a:rPr lang="en-US" b="1" dirty="0"/>
              <a:t>Hire local firms to support the </a:t>
            </a:r>
            <a:r>
              <a:rPr lang="en-US" b="1" dirty="0" smtClean="0"/>
              <a:t>build, delivery </a:t>
            </a:r>
            <a:r>
              <a:rPr lang="en-US" b="1" dirty="0"/>
              <a:t>and tracking</a:t>
            </a:r>
            <a:r>
              <a:rPr lang="en-US" b="1" dirty="0" smtClean="0"/>
              <a:t>. (</a:t>
            </a:r>
            <a:r>
              <a:rPr lang="en-US" b="1" dirty="0"/>
              <a:t>This should be specific to building social media presence and </a:t>
            </a:r>
            <a:r>
              <a:rPr lang="en-US" b="1" dirty="0">
                <a:solidFill>
                  <a:schemeClr val="tx1"/>
                </a:solidFill>
              </a:rPr>
              <a:t>development </a:t>
            </a:r>
            <a:r>
              <a:rPr lang="en-US" b="1" dirty="0" smtClean="0">
                <a:solidFill>
                  <a:schemeClr val="tx1"/>
                </a:solidFill>
              </a:rPr>
              <a:t>of </a:t>
            </a:r>
            <a:r>
              <a:rPr lang="en-US" b="1" dirty="0" smtClean="0"/>
              <a:t>marketing </a:t>
            </a:r>
            <a:r>
              <a:rPr lang="en-US" b="1" dirty="0"/>
              <a:t>materials</a:t>
            </a:r>
            <a:r>
              <a:rPr lang="en-US" b="1" dirty="0" smtClean="0"/>
              <a:t>.)</a:t>
            </a:r>
          </a:p>
          <a:p>
            <a:pPr lvl="1"/>
            <a:r>
              <a:rPr lang="en-US" dirty="0"/>
              <a:t>U</a:t>
            </a:r>
            <a:r>
              <a:rPr lang="en-US" dirty="0" smtClean="0"/>
              <a:t>se </a:t>
            </a:r>
            <a:r>
              <a:rPr lang="en-US" dirty="0"/>
              <a:t>local firms to assist with delivery </a:t>
            </a:r>
            <a:r>
              <a:rPr lang="en-US" dirty="0" smtClean="0"/>
              <a:t>of content. </a:t>
            </a:r>
            <a:endParaRPr lang="en-US" dirty="0"/>
          </a:p>
          <a:p>
            <a:pPr lvl="1"/>
            <a:r>
              <a:rPr lang="en-US" dirty="0" smtClean="0"/>
              <a:t>Tracking </a:t>
            </a:r>
            <a:r>
              <a:rPr lang="en-US" dirty="0"/>
              <a:t>of member behavior on </a:t>
            </a:r>
            <a:r>
              <a:rPr lang="en-US" dirty="0" smtClean="0"/>
              <a:t>Web sites </a:t>
            </a:r>
            <a:r>
              <a:rPr lang="en-US" dirty="0"/>
              <a:t>and social media will be centralized </a:t>
            </a:r>
            <a:r>
              <a:rPr lang="en-US" dirty="0" smtClean="0"/>
              <a:t>on the </a:t>
            </a:r>
            <a:r>
              <a:rPr lang="en-US" dirty="0" err="1"/>
              <a:t>Aptify</a:t>
            </a:r>
            <a:r>
              <a:rPr lang="en-US" dirty="0"/>
              <a:t> </a:t>
            </a:r>
            <a:r>
              <a:rPr lang="en-US" dirty="0" smtClean="0"/>
              <a:t>system. 4</a:t>
            </a:r>
            <a:r>
              <a:rPr lang="en-US" baseline="30000" dirty="0" smtClean="0"/>
              <a:t>th</a:t>
            </a:r>
            <a:r>
              <a:rPr lang="en-US" dirty="0" smtClean="0"/>
              <a:t>  </a:t>
            </a:r>
            <a:r>
              <a:rPr lang="en-US" dirty="0"/>
              <a:t>QTR </a:t>
            </a:r>
            <a:r>
              <a:rPr lang="en-US" dirty="0" smtClean="0"/>
              <a:t>2017</a:t>
            </a:r>
          </a:p>
          <a:p>
            <a:pPr lvl="1"/>
            <a:endParaRPr lang="en-US" dirty="0"/>
          </a:p>
          <a:p>
            <a:r>
              <a:rPr lang="en-US" b="1" dirty="0"/>
              <a:t>Technology build vs. buy decision: Consider developing proprietary applications for </a:t>
            </a:r>
            <a:r>
              <a:rPr lang="en-US" b="1" dirty="0" smtClean="0"/>
              <a:t>data collection</a:t>
            </a:r>
            <a:r>
              <a:rPr lang="en-US" b="1" dirty="0"/>
              <a:t>, for development and curation of content. Support delivery of owned </a:t>
            </a:r>
            <a:r>
              <a:rPr lang="en-US" b="1" dirty="0" smtClean="0"/>
              <a:t>content by </a:t>
            </a:r>
            <a:r>
              <a:rPr lang="en-US" b="1" dirty="0"/>
              <a:t>leveraging apps built by </a:t>
            </a:r>
            <a:r>
              <a:rPr lang="en-US" b="1" dirty="0" smtClean="0"/>
              <a:t>others.</a:t>
            </a:r>
            <a:endParaRPr lang="en-US" b="1" dirty="0"/>
          </a:p>
          <a:p>
            <a:pPr lvl="1"/>
            <a:r>
              <a:rPr lang="en-US" dirty="0" smtClean="0"/>
              <a:t>The </a:t>
            </a:r>
            <a:r>
              <a:rPr lang="en-US" dirty="0"/>
              <a:t>Resource Zone will be the primary platform for delivery of owned </a:t>
            </a:r>
            <a:r>
              <a:rPr lang="en-US" dirty="0" smtClean="0"/>
              <a:t>content.</a:t>
            </a:r>
            <a:endParaRPr lang="en-US" dirty="0"/>
          </a:p>
          <a:p>
            <a:pPr lvl="1"/>
            <a:r>
              <a:rPr lang="en-US" dirty="0" smtClean="0"/>
              <a:t>Depending </a:t>
            </a:r>
            <a:r>
              <a:rPr lang="en-US" dirty="0"/>
              <a:t>on the locally-sourced marketing efforts scheduled for 2016, </a:t>
            </a:r>
            <a:r>
              <a:rPr lang="en-US" dirty="0" smtClean="0"/>
              <a:t>we may </a:t>
            </a:r>
            <a:r>
              <a:rPr lang="en-US" dirty="0"/>
              <a:t>discover other distribution vehicles appropriate for specific regions</a:t>
            </a:r>
            <a:r>
              <a:rPr lang="en-US" dirty="0" smtClean="0"/>
              <a:t>.</a:t>
            </a: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868165720"/>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a:t>
            </a:r>
            <a:endParaRPr lang="en-US" dirty="0"/>
          </a:p>
        </p:txBody>
      </p:sp>
      <p:sp>
        <p:nvSpPr>
          <p:cNvPr id="3" name="Content Placeholder 2"/>
          <p:cNvSpPr>
            <a:spLocks noGrp="1"/>
          </p:cNvSpPr>
          <p:nvPr>
            <p:ph idx="1"/>
          </p:nvPr>
        </p:nvSpPr>
        <p:spPr>
          <a:xfrm>
            <a:off x="455613" y="1985319"/>
            <a:ext cx="8232775" cy="4267844"/>
          </a:xfrm>
        </p:spPr>
        <p:txBody>
          <a:bodyPr/>
          <a:lstStyle/>
          <a:p>
            <a:pPr marL="0" indent="0">
              <a:buNone/>
            </a:pPr>
            <a:r>
              <a:rPr lang="en-US" i="1" dirty="0" smtClean="0"/>
              <a:t>High Priority</a:t>
            </a:r>
            <a:endParaRPr lang="en-US" dirty="0" smtClean="0"/>
          </a:p>
          <a:p>
            <a:pPr marL="0" indent="0">
              <a:buNone/>
            </a:pPr>
            <a:endParaRPr lang="en-US" dirty="0" smtClean="0"/>
          </a:p>
          <a:p>
            <a:r>
              <a:rPr lang="en-US" b="1" dirty="0"/>
              <a:t>Data input formats will be regionally customized (non-English characters, </a:t>
            </a:r>
            <a:r>
              <a:rPr lang="en-US" b="1" dirty="0" smtClean="0"/>
              <a:t>address formats</a:t>
            </a:r>
            <a:r>
              <a:rPr lang="en-US" b="1" dirty="0"/>
              <a:t>, design elements</a:t>
            </a:r>
            <a:r>
              <a:rPr lang="en-US" b="1" dirty="0" smtClean="0"/>
              <a:t>).</a:t>
            </a:r>
          </a:p>
          <a:p>
            <a:pPr lvl="1"/>
            <a:r>
              <a:rPr lang="en-US" dirty="0" smtClean="0"/>
              <a:t>Storing </a:t>
            </a:r>
            <a:r>
              <a:rPr lang="en-US" dirty="0"/>
              <a:t>of character-based language information will be feasible on the </a:t>
            </a:r>
            <a:r>
              <a:rPr lang="en-US" dirty="0" err="1" smtClean="0"/>
              <a:t>Aptify</a:t>
            </a:r>
            <a:r>
              <a:rPr lang="en-US" dirty="0"/>
              <a:t> </a:t>
            </a:r>
            <a:r>
              <a:rPr lang="en-US" dirty="0" smtClean="0"/>
              <a:t>system</a:t>
            </a:r>
            <a:r>
              <a:rPr lang="en-US" dirty="0"/>
              <a:t>. </a:t>
            </a:r>
            <a:r>
              <a:rPr lang="en-US" dirty="0" smtClean="0"/>
              <a:t>4</a:t>
            </a:r>
            <a:r>
              <a:rPr lang="en-US" baseline="30000" dirty="0" smtClean="0"/>
              <a:t>th</a:t>
            </a:r>
            <a:r>
              <a:rPr lang="en-US" dirty="0" smtClean="0"/>
              <a:t> QTR 2017</a:t>
            </a:r>
          </a:p>
          <a:p>
            <a:pPr lvl="1"/>
            <a:r>
              <a:rPr lang="en-US" dirty="0" smtClean="0"/>
              <a:t>Once </a:t>
            </a:r>
            <a:r>
              <a:rPr lang="en-US" dirty="0"/>
              <a:t>data is present, display and maintenance of that information will </a:t>
            </a:r>
            <a:r>
              <a:rPr lang="en-US" dirty="0" smtClean="0"/>
              <a:t>be allowed on </a:t>
            </a:r>
            <a:r>
              <a:rPr lang="en-US" dirty="0"/>
              <a:t>MDRT.org </a:t>
            </a:r>
            <a:r>
              <a:rPr lang="en-US" dirty="0" smtClean="0"/>
              <a:t>via </a:t>
            </a:r>
            <a:r>
              <a:rPr lang="en-US" dirty="0"/>
              <a:t>interaction with </a:t>
            </a:r>
            <a:r>
              <a:rPr lang="en-US" dirty="0" err="1"/>
              <a:t>Aptify</a:t>
            </a:r>
            <a:r>
              <a:rPr lang="en-US" dirty="0"/>
              <a:t>. </a:t>
            </a:r>
            <a:r>
              <a:rPr lang="en-US" dirty="0" smtClean="0"/>
              <a:t>4</a:t>
            </a:r>
            <a:r>
              <a:rPr lang="en-US" baseline="30000" dirty="0" smtClean="0"/>
              <a:t>th</a:t>
            </a:r>
            <a:r>
              <a:rPr lang="en-US" dirty="0" smtClean="0"/>
              <a:t>  QTR 2018</a:t>
            </a:r>
          </a:p>
          <a:p>
            <a:pPr lvl="1"/>
            <a:endParaRPr lang="en-US" dirty="0"/>
          </a:p>
          <a:p>
            <a:r>
              <a:rPr lang="en-US" b="1" dirty="0"/>
              <a:t>Develop reverse feedback loop to track successful measures. </a:t>
            </a:r>
            <a:r>
              <a:rPr lang="en-US" dirty="0" smtClean="0"/>
              <a:t>DONE</a:t>
            </a:r>
          </a:p>
          <a:p>
            <a:endParaRPr lang="en-US" dirty="0"/>
          </a:p>
          <a:p>
            <a:pPr marL="0" indent="0">
              <a:buNone/>
            </a:pPr>
            <a:endParaRPr lang="en-US" dirty="0"/>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3163799203"/>
      </p:ext>
    </p:extLst>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a:t>
            </a:r>
            <a:endParaRPr lang="en-US" dirty="0"/>
          </a:p>
        </p:txBody>
      </p:sp>
      <p:sp>
        <p:nvSpPr>
          <p:cNvPr id="3" name="Content Placeholder 2"/>
          <p:cNvSpPr>
            <a:spLocks noGrp="1"/>
          </p:cNvSpPr>
          <p:nvPr>
            <p:ph idx="1"/>
          </p:nvPr>
        </p:nvSpPr>
        <p:spPr/>
        <p:txBody>
          <a:bodyPr/>
          <a:lstStyle/>
          <a:p>
            <a:pPr marL="0" indent="0">
              <a:buNone/>
            </a:pPr>
            <a:r>
              <a:rPr lang="en-US" i="1" dirty="0" smtClean="0"/>
              <a:t>Low Priority</a:t>
            </a:r>
            <a:endParaRPr lang="en-US" dirty="0" smtClean="0"/>
          </a:p>
          <a:p>
            <a:pPr marL="0" indent="0">
              <a:buNone/>
            </a:pPr>
            <a:endParaRPr lang="en-US" dirty="0" smtClean="0"/>
          </a:p>
          <a:p>
            <a:r>
              <a:rPr lang="en-US" b="1" dirty="0"/>
              <a:t>Use local members for ideas/ input. </a:t>
            </a:r>
            <a:r>
              <a:rPr lang="en-US" dirty="0" smtClean="0"/>
              <a:t>2</a:t>
            </a:r>
            <a:r>
              <a:rPr lang="en-US" baseline="30000" dirty="0" smtClean="0"/>
              <a:t>nd</a:t>
            </a:r>
            <a:r>
              <a:rPr lang="en-US" dirty="0" smtClean="0"/>
              <a:t> QTR 2019</a:t>
            </a:r>
          </a:p>
          <a:p>
            <a:pPr marL="0" indent="0">
              <a:buNone/>
            </a:pPr>
            <a:endParaRPr lang="en-US" dirty="0"/>
          </a:p>
          <a:p>
            <a:r>
              <a:rPr lang="en-US" b="1" dirty="0"/>
              <a:t>MDRT Mobile App, potentially including Whole Person and production tracking</a:t>
            </a:r>
            <a:r>
              <a:rPr lang="en-US" dirty="0"/>
              <a:t>. </a:t>
            </a:r>
            <a:r>
              <a:rPr lang="en-US" dirty="0" smtClean="0"/>
              <a:t>2</a:t>
            </a:r>
            <a:r>
              <a:rPr lang="en-US" baseline="30000" dirty="0" smtClean="0"/>
              <a:t>nd</a:t>
            </a:r>
            <a:r>
              <a:rPr lang="en-US" dirty="0" smtClean="0"/>
              <a:t> QTR 2019</a:t>
            </a:r>
          </a:p>
          <a:p>
            <a:endParaRPr lang="en-US" dirty="0"/>
          </a:p>
          <a:p>
            <a:r>
              <a:rPr lang="en-US" b="1" dirty="0"/>
              <a:t>Gamification of resources to encourage participation and usage.</a:t>
            </a:r>
            <a:r>
              <a:rPr lang="en-US" dirty="0"/>
              <a:t> </a:t>
            </a:r>
            <a:r>
              <a:rPr lang="en-US" dirty="0" smtClean="0"/>
              <a:t>2</a:t>
            </a:r>
            <a:r>
              <a:rPr lang="en-US" baseline="30000" dirty="0" smtClean="0"/>
              <a:t>nd</a:t>
            </a:r>
            <a:r>
              <a:rPr lang="en-US" dirty="0" smtClean="0"/>
              <a:t> QTR </a:t>
            </a:r>
            <a:r>
              <a:rPr lang="en-US" dirty="0"/>
              <a:t>2019</a:t>
            </a:r>
          </a:p>
        </p:txBody>
      </p:sp>
      <p:sp>
        <p:nvSpPr>
          <p:cNvPr id="4" name="Text Placeholder 3"/>
          <p:cNvSpPr>
            <a:spLocks noGrp="1"/>
          </p:cNvSpPr>
          <p:nvPr>
            <p:ph type="body" sz="quarter" idx="10"/>
          </p:nvPr>
        </p:nvSpPr>
        <p:spPr/>
        <p:txBody>
          <a:bodyPr/>
          <a:lstStyle/>
          <a:p>
            <a:r>
              <a:rPr lang="en-US" sz="1800" dirty="0" smtClean="0"/>
              <a:t>Initiatives</a:t>
            </a:r>
            <a:endParaRPr lang="en-US" sz="1800" dirty="0"/>
          </a:p>
        </p:txBody>
      </p:sp>
    </p:spTree>
    <p:extLst>
      <p:ext uri="{BB962C8B-B14F-4D97-AF65-F5344CB8AC3E}">
        <p14:creationId xmlns:p14="http://schemas.microsoft.com/office/powerpoint/2010/main" val="3356973446"/>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smtClean="0"/>
              <a:t/>
            </a:r>
            <a:br>
              <a:rPr lang="en-US" dirty="0" smtClean="0"/>
            </a:br>
            <a:r>
              <a:rPr lang="en-US" sz="1800" dirty="0" smtClean="0">
                <a:solidFill>
                  <a:schemeClr val="accent1"/>
                </a:solidFill>
              </a:rPr>
              <a:t>Next </a:t>
            </a:r>
            <a:r>
              <a:rPr lang="en-US" sz="1800" dirty="0">
                <a:solidFill>
                  <a:schemeClr val="accent1"/>
                </a:solidFill>
              </a:rPr>
              <a:t>s</a:t>
            </a:r>
            <a:r>
              <a:rPr lang="en-US" sz="1800" dirty="0" smtClean="0">
                <a:solidFill>
                  <a:schemeClr val="accent1"/>
                </a:solidFill>
              </a:rPr>
              <a:t>teps for all three charters</a:t>
            </a:r>
            <a:r>
              <a:rPr lang="en-US" dirty="0" smtClean="0"/>
              <a:t/>
            </a:r>
            <a:br>
              <a:rPr lang="en-US" dirty="0" smtClean="0"/>
            </a:br>
            <a:r>
              <a:rPr lang="en-US" dirty="0"/>
              <a:t/>
            </a:r>
            <a:br>
              <a:rPr lang="en-US" dirty="0"/>
            </a:br>
            <a:endParaRPr lang="en-US" dirty="0"/>
          </a:p>
        </p:txBody>
      </p:sp>
      <p:sp>
        <p:nvSpPr>
          <p:cNvPr id="2" name="Content Placeholder 1"/>
          <p:cNvSpPr>
            <a:spLocks noGrp="1"/>
          </p:cNvSpPr>
          <p:nvPr>
            <p:ph idx="1"/>
          </p:nvPr>
        </p:nvSpPr>
        <p:spPr>
          <a:xfrm>
            <a:off x="455612" y="1915011"/>
            <a:ext cx="8232775" cy="4720925"/>
          </a:xfrm>
        </p:spPr>
        <p:txBody>
          <a:bodyPr/>
          <a:lstStyle/>
          <a:p>
            <a:pPr>
              <a:spcAft>
                <a:spcPts val="1800"/>
              </a:spcAft>
            </a:pPr>
            <a:r>
              <a:rPr lang="en-US" sz="2000" b="1" dirty="0" smtClean="0"/>
              <a:t>Implementation</a:t>
            </a:r>
          </a:p>
          <a:p>
            <a:pPr lvl="2">
              <a:spcAft>
                <a:spcPts val="1800"/>
              </a:spcAft>
            </a:pPr>
            <a:r>
              <a:rPr lang="en-US" sz="1800" dirty="0" smtClean="0"/>
              <a:t>Based on approved timeline</a:t>
            </a:r>
            <a:endParaRPr lang="en-US" sz="1800" dirty="0"/>
          </a:p>
          <a:p>
            <a:pPr lvl="2">
              <a:spcAft>
                <a:spcPts val="1800"/>
              </a:spcAft>
            </a:pPr>
            <a:r>
              <a:rPr lang="en-US" sz="1800" dirty="0" smtClean="0"/>
              <a:t>Track and measure success</a:t>
            </a:r>
          </a:p>
          <a:p>
            <a:pPr lvl="2">
              <a:spcAft>
                <a:spcPts val="1800"/>
              </a:spcAft>
            </a:pPr>
            <a:r>
              <a:rPr lang="en-US" sz="1800" dirty="0" smtClean="0"/>
              <a:t>Suggest innovative ways to implement current/new initiatives </a:t>
            </a:r>
          </a:p>
          <a:p>
            <a:pPr>
              <a:spcAft>
                <a:spcPts val="1800"/>
              </a:spcAft>
            </a:pPr>
            <a:r>
              <a:rPr lang="en-US" sz="2000" b="1" dirty="0" smtClean="0"/>
              <a:t>2016</a:t>
            </a:r>
          </a:p>
          <a:p>
            <a:pPr lvl="2">
              <a:spcAft>
                <a:spcPts val="1800"/>
              </a:spcAft>
            </a:pPr>
            <a:r>
              <a:rPr lang="en-US" sz="1800" dirty="0" smtClean="0"/>
              <a:t>Develop budgets for some items, others already developed/approved</a:t>
            </a:r>
          </a:p>
          <a:p>
            <a:pPr lvl="2">
              <a:spcAft>
                <a:spcPts val="1800"/>
              </a:spcAft>
            </a:pPr>
            <a:r>
              <a:rPr lang="en-US" sz="1800" dirty="0" smtClean="0"/>
              <a:t>Fold new initiatives into workload/budgets</a:t>
            </a:r>
          </a:p>
          <a:p>
            <a:pPr lvl="2">
              <a:spcAft>
                <a:spcPts val="1800"/>
              </a:spcAft>
            </a:pPr>
            <a:r>
              <a:rPr lang="en-US" sz="1800" dirty="0" smtClean="0"/>
              <a:t>Develop another “kill list”</a:t>
            </a:r>
          </a:p>
          <a:p>
            <a:pPr lvl="2">
              <a:spcAft>
                <a:spcPts val="1800"/>
              </a:spcAft>
            </a:pPr>
            <a:r>
              <a:rPr lang="en-US" sz="1800" dirty="0" smtClean="0"/>
              <a:t>Member and key ally involvement/participation</a:t>
            </a:r>
          </a:p>
          <a:p>
            <a:pPr lvl="1"/>
            <a:endParaRPr lang="en-US" sz="2200" dirty="0"/>
          </a:p>
          <a:p>
            <a:pPr lvl="1"/>
            <a:endParaRPr lang="en-US" dirty="0"/>
          </a:p>
        </p:txBody>
      </p:sp>
    </p:spTree>
    <p:extLst>
      <p:ext uri="{BB962C8B-B14F-4D97-AF65-F5344CB8AC3E}">
        <p14:creationId xmlns:p14="http://schemas.microsoft.com/office/powerpoint/2010/main" val="387357794"/>
      </p:ext>
    </p:extLst>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smtClean="0"/>
              <a:t/>
            </a:r>
            <a:br>
              <a:rPr lang="en-US" dirty="0" smtClean="0"/>
            </a:br>
            <a:endParaRPr lang="en-US" dirty="0"/>
          </a:p>
        </p:txBody>
      </p:sp>
      <p:sp>
        <p:nvSpPr>
          <p:cNvPr id="2" name="Content Placeholder 1"/>
          <p:cNvSpPr>
            <a:spLocks noGrp="1"/>
          </p:cNvSpPr>
          <p:nvPr>
            <p:ph idx="1"/>
          </p:nvPr>
        </p:nvSpPr>
        <p:spPr>
          <a:xfrm>
            <a:off x="455612" y="1915011"/>
            <a:ext cx="8232775" cy="4720925"/>
          </a:xfrm>
        </p:spPr>
        <p:txBody>
          <a:bodyPr/>
          <a:lstStyle/>
          <a:p>
            <a:pPr>
              <a:spcAft>
                <a:spcPts val="1800"/>
              </a:spcAft>
            </a:pPr>
            <a:r>
              <a:rPr lang="en-US" sz="2000" b="1" dirty="0" smtClean="0"/>
              <a:t>Questions or comments?</a:t>
            </a:r>
          </a:p>
          <a:p>
            <a:pPr marL="0" indent="0">
              <a:spcAft>
                <a:spcPts val="1800"/>
              </a:spcAft>
              <a:buNone/>
            </a:pPr>
            <a:endParaRPr lang="en-US" sz="2000" b="1" dirty="0" smtClean="0"/>
          </a:p>
          <a:p>
            <a:pPr marL="341312" lvl="1" indent="0">
              <a:buNone/>
            </a:pPr>
            <a:endParaRPr lang="en-US" sz="2200" dirty="0"/>
          </a:p>
          <a:p>
            <a:pPr lvl="1"/>
            <a:endParaRPr lang="en-US" dirty="0"/>
          </a:p>
        </p:txBody>
      </p:sp>
    </p:spTree>
    <p:extLst>
      <p:ext uri="{BB962C8B-B14F-4D97-AF65-F5344CB8AC3E}">
        <p14:creationId xmlns:p14="http://schemas.microsoft.com/office/powerpoint/2010/main" val="29737484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4025" y="1361894"/>
            <a:ext cx="8232775" cy="753985"/>
          </a:xfrm>
        </p:spPr>
        <p:txBody>
          <a:bodyPr/>
          <a:lstStyle/>
          <a:p>
            <a:pPr marL="0" indent="0">
              <a:spcAft>
                <a:spcPts val="1200"/>
              </a:spcAft>
              <a:buNone/>
            </a:pPr>
            <a:r>
              <a:rPr lang="en-US" dirty="0" smtClean="0"/>
              <a:t>At the core of MDRT and the strategic plan is a set of Principles that unite members regardless of age, country of origin or gender. </a:t>
            </a:r>
            <a:r>
              <a:rPr lang="en-US" dirty="0" smtClean="0">
                <a:solidFill>
                  <a:schemeClr val="accent6"/>
                </a:solidFill>
              </a:rPr>
              <a:t>They provide a lens </a:t>
            </a:r>
            <a:r>
              <a:rPr lang="en-US" dirty="0">
                <a:solidFill>
                  <a:schemeClr val="accent6"/>
                </a:solidFill>
              </a:rPr>
              <a:t>to review strategic decisions </a:t>
            </a:r>
            <a:r>
              <a:rPr lang="en-US" dirty="0" smtClean="0">
                <a:solidFill>
                  <a:schemeClr val="accent6"/>
                </a:solidFill>
              </a:rPr>
              <a:t>to ensure they are consistent </a:t>
            </a:r>
            <a:r>
              <a:rPr lang="en-US" dirty="0">
                <a:solidFill>
                  <a:schemeClr val="accent6"/>
                </a:solidFill>
              </a:rPr>
              <a:t>with </a:t>
            </a:r>
            <a:r>
              <a:rPr lang="en-US" dirty="0" smtClean="0">
                <a:solidFill>
                  <a:schemeClr val="accent6"/>
                </a:solidFill>
              </a:rPr>
              <a:t>MDRT’s values.</a:t>
            </a:r>
            <a:endParaRPr lang="en-US" dirty="0">
              <a:solidFill>
                <a:schemeClr val="accent6"/>
              </a:solidFill>
            </a:endParaRPr>
          </a:p>
        </p:txBody>
      </p:sp>
      <p:sp>
        <p:nvSpPr>
          <p:cNvPr id="5" name="Text Placeholder 3"/>
          <p:cNvSpPr txBox="1">
            <a:spLocks/>
          </p:cNvSpPr>
          <p:nvPr/>
        </p:nvSpPr>
        <p:spPr>
          <a:xfrm>
            <a:off x="457200" y="1295400"/>
            <a:ext cx="8229600" cy="215444"/>
          </a:xfrm>
          <a:prstGeom prst="rect">
            <a:avLst/>
          </a:prstGeom>
        </p:spPr>
        <p:txBody>
          <a:bodyPr lIns="0" tIns="0" rIns="0" bIns="0" anchor="t" anchorCtr="0">
            <a:noAutofit/>
          </a:bodyPr>
          <a:lstStyle>
            <a:lvl1pPr marL="0" indent="0" algn="l" rtl="0" eaLnBrk="0" fontAlgn="base" hangingPunct="0">
              <a:spcBef>
                <a:spcPct val="50000"/>
              </a:spcBef>
              <a:spcAft>
                <a:spcPct val="0"/>
              </a:spcAft>
              <a:buClr>
                <a:schemeClr val="accent1"/>
              </a:buClr>
              <a:buFontTx/>
              <a:buNone/>
              <a:defRPr sz="1400" b="1">
                <a:solidFill>
                  <a:schemeClr val="accent1"/>
                </a:solidFill>
                <a:latin typeface="+mn-lt"/>
                <a:ea typeface="+mn-ea"/>
                <a:cs typeface="+mn-cs"/>
              </a:defRPr>
            </a:lvl1pPr>
            <a:lvl2pPr marL="341312" indent="0" algn="l" rtl="0" eaLnBrk="0" fontAlgn="base" hangingPunct="0">
              <a:spcBef>
                <a:spcPct val="20000"/>
              </a:spcBef>
              <a:spcAft>
                <a:spcPct val="0"/>
              </a:spcAft>
              <a:buFontTx/>
              <a:buNone/>
              <a:defRPr sz="1400" b="1">
                <a:solidFill>
                  <a:schemeClr val="accent1"/>
                </a:solidFill>
                <a:latin typeface="+mn-lt"/>
              </a:defRPr>
            </a:lvl2pPr>
            <a:lvl3pPr marL="682625" indent="0" algn="l" rtl="0" eaLnBrk="0" fontAlgn="base" hangingPunct="0">
              <a:spcBef>
                <a:spcPct val="20000"/>
              </a:spcBef>
              <a:spcAft>
                <a:spcPct val="0"/>
              </a:spcAft>
              <a:buFontTx/>
              <a:buNone/>
              <a:defRPr sz="1400" b="1">
                <a:solidFill>
                  <a:schemeClr val="accent1"/>
                </a:solidFill>
                <a:latin typeface="+mn-lt"/>
              </a:defRPr>
            </a:lvl3pPr>
            <a:lvl4pPr marL="1023937" indent="0" algn="l" rtl="0" eaLnBrk="0" fontAlgn="base" hangingPunct="0">
              <a:spcBef>
                <a:spcPct val="20000"/>
              </a:spcBef>
              <a:spcAft>
                <a:spcPct val="0"/>
              </a:spcAft>
              <a:buFontTx/>
              <a:buNone/>
              <a:defRPr sz="1400" b="1">
                <a:solidFill>
                  <a:schemeClr val="accent1"/>
                </a:solidFill>
                <a:latin typeface="+mn-lt"/>
              </a:defRPr>
            </a:lvl4pPr>
            <a:lvl5pPr marL="1376362" indent="0" algn="l" rtl="0" eaLnBrk="0" fontAlgn="base" hangingPunct="0">
              <a:spcBef>
                <a:spcPct val="20000"/>
              </a:spcBef>
              <a:spcAft>
                <a:spcPct val="0"/>
              </a:spcAft>
              <a:buFontTx/>
              <a:buNone/>
              <a:defRPr sz="1400" b="1">
                <a:solidFill>
                  <a:schemeClr val="accent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a:lstStyle>
          <a:p>
            <a:pPr>
              <a:buClr>
                <a:srgbClr val="0055AD"/>
              </a:buClr>
            </a:pPr>
            <a:endParaRPr lang="en-US" kern="0" dirty="0">
              <a:solidFill>
                <a:srgbClr val="0055AD"/>
              </a:solidFill>
            </a:endParaRPr>
          </a:p>
        </p:txBody>
      </p:sp>
      <p:sp>
        <p:nvSpPr>
          <p:cNvPr id="6" name="TextBox 5"/>
          <p:cNvSpPr txBox="1"/>
          <p:nvPr/>
        </p:nvSpPr>
        <p:spPr>
          <a:xfrm>
            <a:off x="313661" y="5634196"/>
            <a:ext cx="8686800" cy="523220"/>
          </a:xfrm>
          <a:prstGeom prst="rect">
            <a:avLst/>
          </a:prstGeom>
          <a:noFill/>
          <a:ln>
            <a:solidFill>
              <a:schemeClr val="accent1"/>
            </a:solidFill>
          </a:ln>
        </p:spPr>
        <p:txBody>
          <a:bodyPr wrap="square" rtlCol="0" anchor="ctr">
            <a:spAutoFit/>
          </a:bodyPr>
          <a:lstStyle/>
          <a:p>
            <a:pPr algn="ctr"/>
            <a:r>
              <a:rPr lang="en-US" sz="1400" b="1" dirty="0">
                <a:solidFill>
                  <a:srgbClr val="000000"/>
                </a:solidFill>
              </a:rPr>
              <a:t>Decisions </a:t>
            </a:r>
            <a:r>
              <a:rPr lang="en-US" sz="1400" b="1" dirty="0" smtClean="0">
                <a:solidFill>
                  <a:srgbClr val="000000"/>
                </a:solidFill>
              </a:rPr>
              <a:t>need not apply to </a:t>
            </a:r>
            <a:r>
              <a:rPr lang="en-US" sz="1400" b="1" dirty="0">
                <a:solidFill>
                  <a:srgbClr val="000000"/>
                </a:solidFill>
              </a:rPr>
              <a:t>all First Principles for </a:t>
            </a:r>
            <a:r>
              <a:rPr lang="en-US" sz="1400" b="1" dirty="0" smtClean="0">
                <a:solidFill>
                  <a:srgbClr val="000000"/>
                </a:solidFill>
              </a:rPr>
              <a:t>approval. </a:t>
            </a:r>
          </a:p>
          <a:p>
            <a:pPr algn="ctr"/>
            <a:r>
              <a:rPr lang="en-US" sz="1400" b="1" dirty="0" smtClean="0">
                <a:solidFill>
                  <a:srgbClr val="000000"/>
                </a:solidFill>
              </a:rPr>
              <a:t>However, </a:t>
            </a:r>
            <a:r>
              <a:rPr lang="en-US" sz="1400" b="1" dirty="0">
                <a:solidFill>
                  <a:srgbClr val="000000"/>
                </a:solidFill>
              </a:rPr>
              <a:t>if an opportunity violates even one </a:t>
            </a:r>
            <a:r>
              <a:rPr lang="en-US" sz="1400" b="1" dirty="0" smtClean="0">
                <a:solidFill>
                  <a:srgbClr val="000000"/>
                </a:solidFill>
              </a:rPr>
              <a:t>Principle</a:t>
            </a:r>
            <a:r>
              <a:rPr lang="en-US" sz="1400" b="1" dirty="0">
                <a:solidFill>
                  <a:srgbClr val="000000"/>
                </a:solidFill>
              </a:rPr>
              <a:t>, it </a:t>
            </a:r>
            <a:r>
              <a:rPr lang="en-US" sz="1400" b="1" dirty="0" smtClean="0">
                <a:solidFill>
                  <a:srgbClr val="000000"/>
                </a:solidFill>
              </a:rPr>
              <a:t>will </a:t>
            </a:r>
            <a:r>
              <a:rPr lang="en-US" sz="1400" b="1" dirty="0">
                <a:solidFill>
                  <a:srgbClr val="000000"/>
                </a:solidFill>
              </a:rPr>
              <a:t>be </a:t>
            </a:r>
            <a:r>
              <a:rPr lang="en-US" sz="1400" b="1" dirty="0" smtClean="0">
                <a:solidFill>
                  <a:srgbClr val="000000"/>
                </a:solidFill>
              </a:rPr>
              <a:t>disqualified.</a:t>
            </a:r>
            <a:endParaRPr lang="en-US" sz="1400" b="1" dirty="0">
              <a:solidFill>
                <a:srgbClr val="00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011758898"/>
              </p:ext>
            </p:extLst>
          </p:nvPr>
        </p:nvGraphicFramePr>
        <p:xfrm>
          <a:off x="454025" y="2190313"/>
          <a:ext cx="8083920" cy="3190209"/>
        </p:xfrm>
        <a:graphic>
          <a:graphicData uri="http://schemas.openxmlformats.org/drawingml/2006/table">
            <a:tbl>
              <a:tblPr firstRow="1" bandRow="1">
                <a:tableStyleId>{5C22544A-7EE6-4342-B048-85BDC9FD1C3A}</a:tableStyleId>
              </a:tblPr>
              <a:tblGrid>
                <a:gridCol w="3118516"/>
                <a:gridCol w="4965404"/>
              </a:tblGrid>
              <a:tr h="457194">
                <a:tc gridSpan="2">
                  <a:txBody>
                    <a:bodyPr/>
                    <a:lstStyle/>
                    <a:p>
                      <a:pPr algn="ctr"/>
                      <a:r>
                        <a:rPr lang="en-US" sz="1600" dirty="0" smtClean="0"/>
                        <a:t>First Principles</a:t>
                      </a:r>
                      <a:endParaRPr lang="en-US" sz="1600" dirty="0"/>
                    </a:p>
                  </a:txBody>
                  <a:tcPr anchor="ctr"/>
                </a:tc>
                <a:tc hMerge="1">
                  <a:txBody>
                    <a:bodyPr/>
                    <a:lstStyle/>
                    <a:p>
                      <a:endParaRPr lang="en-US" dirty="0"/>
                    </a:p>
                  </a:txBody>
                  <a:tcPr/>
                </a:tc>
              </a:tr>
              <a:tr h="575357">
                <a:tc>
                  <a:txBody>
                    <a:bodyPr/>
                    <a:lstStyle/>
                    <a:p>
                      <a:r>
                        <a:rPr lang="en-US" sz="1400" b="1" dirty="0" smtClean="0"/>
                        <a:t>Organizational Independence</a:t>
                      </a:r>
                      <a:endParaRPr lang="en-US" sz="1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Steadfast adherence to MDRT’s best interests.</a:t>
                      </a:r>
                    </a:p>
                    <a:p>
                      <a:endParaRPr lang="en-US" sz="1400" dirty="0"/>
                    </a:p>
                  </a:txBody>
                  <a:tcPr anchor="ctr"/>
                </a:tc>
              </a:tr>
              <a:tr h="455908">
                <a:tc>
                  <a:txBody>
                    <a:bodyPr/>
                    <a:lstStyle/>
                    <a:p>
                      <a:r>
                        <a:rPr lang="en-US" sz="1400" b="1" dirty="0" smtClean="0"/>
                        <a:t>Highest</a:t>
                      </a:r>
                      <a:r>
                        <a:rPr lang="en-US" sz="1400" b="1" baseline="0" dirty="0" smtClean="0"/>
                        <a:t> Standard of Excellence</a:t>
                      </a:r>
                      <a:endParaRPr lang="en-US" sz="1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Offering the best to the most accomplished.</a:t>
                      </a:r>
                    </a:p>
                    <a:p>
                      <a:endParaRPr lang="en-US" sz="1400" dirty="0"/>
                    </a:p>
                  </a:txBody>
                  <a:tcPr anchor="ctr"/>
                </a:tc>
              </a:tr>
              <a:tr h="628958">
                <a:tc>
                  <a:txBody>
                    <a:bodyPr/>
                    <a:lstStyle/>
                    <a:p>
                      <a:r>
                        <a:rPr lang="en-US" sz="1400" b="1" dirty="0" smtClean="0"/>
                        <a:t>Value and Self-Worth </a:t>
                      </a:r>
                    </a:p>
                    <a:p>
                      <a:r>
                        <a:rPr lang="en-US" sz="1400" b="1" dirty="0" smtClean="0"/>
                        <a:t>to the Member</a:t>
                      </a:r>
                      <a:endParaRPr lang="en-US" sz="1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Providing personal and business development opportunities.</a:t>
                      </a:r>
                    </a:p>
                    <a:p>
                      <a:endParaRPr lang="en-US" sz="1400" dirty="0"/>
                    </a:p>
                  </a:txBody>
                  <a:tcPr anchor="ctr"/>
                </a:tc>
              </a:tr>
              <a:tr h="435183">
                <a:tc>
                  <a:txBody>
                    <a:bodyPr/>
                    <a:lstStyle/>
                    <a:p>
                      <a:r>
                        <a:rPr lang="en-US" sz="1400" b="1" dirty="0" smtClean="0"/>
                        <a:t>Member Connectivity</a:t>
                      </a:r>
                      <a:endParaRPr lang="en-US" sz="1400" b="1" dirty="0"/>
                    </a:p>
                  </a:txBody>
                  <a:tcPr anchor="ctr"/>
                </a:tc>
                <a:tc>
                  <a:txBody>
                    <a:bodyPr/>
                    <a:lstStyle/>
                    <a:p>
                      <a:r>
                        <a:rPr lang="en-US" sz="1400" dirty="0" smtClean="0">
                          <a:solidFill>
                            <a:schemeClr val="tx1"/>
                          </a:solidFill>
                        </a:rPr>
                        <a:t>Sharing common experiences and unique insights</a:t>
                      </a:r>
                      <a:endParaRPr lang="en-US" sz="1400" dirty="0"/>
                    </a:p>
                  </a:txBody>
                  <a:tcPr anchor="ctr"/>
                </a:tc>
              </a:tr>
              <a:tr h="575357">
                <a:tc>
                  <a:txBody>
                    <a:bodyPr/>
                    <a:lstStyle/>
                    <a:p>
                      <a:r>
                        <a:rPr lang="en-US" sz="1400" b="1" dirty="0" smtClean="0"/>
                        <a:t>Ethical</a:t>
                      </a:r>
                      <a:endParaRPr lang="en-US" sz="1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Behaving professionally with the highest standards.</a:t>
                      </a:r>
                    </a:p>
                    <a:p>
                      <a:endParaRPr lang="en-US" sz="1400" dirty="0"/>
                    </a:p>
                  </a:txBody>
                  <a:tcPr anchor="ctr"/>
                </a:tc>
              </a:tr>
            </a:tbl>
          </a:graphicData>
        </a:graphic>
      </p:graphicFrame>
      <p:sp>
        <p:nvSpPr>
          <p:cNvPr id="9" name="Rectangle 8"/>
          <p:cNvSpPr/>
          <p:nvPr/>
        </p:nvSpPr>
        <p:spPr>
          <a:xfrm>
            <a:off x="313661" y="608225"/>
            <a:ext cx="3937168" cy="353943"/>
          </a:xfrm>
          <a:prstGeom prst="rect">
            <a:avLst/>
          </a:prstGeom>
        </p:spPr>
        <p:txBody>
          <a:bodyPr wrap="none">
            <a:spAutoFit/>
          </a:bodyPr>
          <a:lstStyle/>
          <a:p>
            <a:r>
              <a:rPr lang="en-US" sz="1700" b="1" dirty="0"/>
              <a:t>Staying True to MDRT’s Core Values</a:t>
            </a:r>
          </a:p>
        </p:txBody>
      </p:sp>
      <p:sp>
        <p:nvSpPr>
          <p:cNvPr id="10" name="Rectangle 9"/>
          <p:cNvSpPr/>
          <p:nvPr/>
        </p:nvSpPr>
        <p:spPr>
          <a:xfrm>
            <a:off x="313661" y="926068"/>
            <a:ext cx="1851789" cy="369332"/>
          </a:xfrm>
          <a:prstGeom prst="rect">
            <a:avLst/>
          </a:prstGeom>
        </p:spPr>
        <p:txBody>
          <a:bodyPr wrap="none">
            <a:spAutoFit/>
          </a:bodyPr>
          <a:lstStyle/>
          <a:p>
            <a:r>
              <a:rPr lang="en-US" b="1" dirty="0" smtClean="0">
                <a:solidFill>
                  <a:schemeClr val="accent1"/>
                </a:solidFill>
              </a:rPr>
              <a:t>First Principles</a:t>
            </a:r>
            <a:endParaRPr lang="en-US" b="1" dirty="0">
              <a:solidFill>
                <a:schemeClr val="accent1"/>
              </a:solidFill>
            </a:endParaRPr>
          </a:p>
        </p:txBody>
      </p:sp>
    </p:spTree>
    <p:extLst>
      <p:ext uri="{BB962C8B-B14F-4D97-AF65-F5344CB8AC3E}">
        <p14:creationId xmlns:p14="http://schemas.microsoft.com/office/powerpoint/2010/main" val="3183753309"/>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025" y="649935"/>
            <a:ext cx="8232775" cy="304800"/>
          </a:xfrm>
        </p:spPr>
        <p:txBody>
          <a:bodyPr/>
          <a:lstStyle/>
          <a:p>
            <a:r>
              <a:rPr lang="en-US" dirty="0" smtClean="0"/>
              <a:t>Strategic Objectives</a:t>
            </a:r>
            <a:endParaRPr lang="en-US" dirty="0"/>
          </a:p>
        </p:txBody>
      </p:sp>
      <p:sp>
        <p:nvSpPr>
          <p:cNvPr id="3" name="Content Placeholder 2"/>
          <p:cNvSpPr>
            <a:spLocks noGrp="1"/>
          </p:cNvSpPr>
          <p:nvPr>
            <p:ph idx="1"/>
          </p:nvPr>
        </p:nvSpPr>
        <p:spPr>
          <a:xfrm>
            <a:off x="454025" y="1509408"/>
            <a:ext cx="8232775" cy="920307"/>
          </a:xfrm>
        </p:spPr>
        <p:txBody>
          <a:bodyPr/>
          <a:lstStyle/>
          <a:p>
            <a:pPr marL="0" lvl="0" indent="0">
              <a:lnSpc>
                <a:spcPct val="107000"/>
              </a:lnSpc>
              <a:spcAft>
                <a:spcPts val="0"/>
              </a:spcAft>
              <a:buNone/>
            </a:pPr>
            <a:r>
              <a:rPr lang="en-US" sz="1600" dirty="0">
                <a:ea typeface="Calibri" panose="020F0502020204030204" pitchFamily="34" charset="0"/>
                <a:cs typeface="Times New Roman" panose="02020603050405020304" pitchFamily="18" charset="0"/>
              </a:rPr>
              <a:t>The Executive Committee identified </a:t>
            </a:r>
            <a:r>
              <a:rPr lang="en-US" sz="1600" dirty="0" smtClean="0">
                <a:ea typeface="Calibri" panose="020F0502020204030204" pitchFamily="34" charset="0"/>
                <a:cs typeface="Times New Roman" panose="02020603050405020304" pitchFamily="18" charset="0"/>
              </a:rPr>
              <a:t>five objectives </a:t>
            </a:r>
            <a:r>
              <a:rPr lang="en-US" sz="1600" dirty="0">
                <a:ea typeface="Calibri" panose="020F0502020204030204" pitchFamily="34" charset="0"/>
                <a:cs typeface="Times New Roman" panose="02020603050405020304" pitchFamily="18" charset="0"/>
              </a:rPr>
              <a:t>for MDRT’s strategy. </a:t>
            </a:r>
            <a:r>
              <a:rPr lang="en-US" sz="1600" dirty="0" smtClean="0">
                <a:solidFill>
                  <a:schemeClr val="accent6"/>
                </a:solidFill>
                <a:ea typeface="Calibri" panose="020F0502020204030204" pitchFamily="34" charset="0"/>
                <a:cs typeface="Times New Roman" panose="02020603050405020304" pitchFamily="18" charset="0"/>
              </a:rPr>
              <a:t>MDRT’s </a:t>
            </a:r>
            <a:r>
              <a:rPr lang="en-US" sz="1600" dirty="0">
                <a:solidFill>
                  <a:schemeClr val="accent6"/>
                </a:solidFill>
                <a:ea typeface="Calibri" panose="020F0502020204030204" pitchFamily="34" charset="0"/>
                <a:cs typeface="Times New Roman" panose="02020603050405020304" pitchFamily="18" charset="0"/>
              </a:rPr>
              <a:t>Charter states the </a:t>
            </a:r>
            <a:r>
              <a:rPr lang="en-US" sz="1600" dirty="0" smtClean="0">
                <a:solidFill>
                  <a:schemeClr val="accent6"/>
                </a:solidFill>
                <a:ea typeface="Calibri" panose="020F0502020204030204" pitchFamily="34" charset="0"/>
                <a:cs typeface="Times New Roman" panose="02020603050405020304" pitchFamily="18" charset="0"/>
              </a:rPr>
              <a:t>strategic plan’s goals </a:t>
            </a:r>
            <a:r>
              <a:rPr lang="en-US" sz="1600" dirty="0">
                <a:solidFill>
                  <a:schemeClr val="accent6"/>
                </a:solidFill>
                <a:ea typeface="Calibri" panose="020F0502020204030204" pitchFamily="34" charset="0"/>
                <a:cs typeface="Times New Roman" panose="02020603050405020304" pitchFamily="18" charset="0"/>
              </a:rPr>
              <a:t>and provides guidance </a:t>
            </a:r>
            <a:r>
              <a:rPr lang="en-US" sz="1600" dirty="0" smtClean="0">
                <a:solidFill>
                  <a:schemeClr val="accent6"/>
                </a:solidFill>
                <a:ea typeface="Calibri" panose="020F0502020204030204" pitchFamily="34" charset="0"/>
                <a:cs typeface="Times New Roman" panose="02020603050405020304" pitchFamily="18" charset="0"/>
              </a:rPr>
              <a:t>on </a:t>
            </a:r>
            <a:r>
              <a:rPr lang="en-US" sz="1600" dirty="0">
                <a:solidFill>
                  <a:schemeClr val="accent6"/>
                </a:solidFill>
                <a:ea typeface="Calibri" panose="020F0502020204030204" pitchFamily="34" charset="0"/>
                <a:cs typeface="Times New Roman" panose="02020603050405020304" pitchFamily="18" charset="0"/>
              </a:rPr>
              <a:t>how to execute MDRT’s vision.</a:t>
            </a:r>
          </a:p>
        </p:txBody>
      </p:sp>
      <p:sp>
        <p:nvSpPr>
          <p:cNvPr id="5" name="Text Placeholder 3"/>
          <p:cNvSpPr txBox="1">
            <a:spLocks/>
          </p:cNvSpPr>
          <p:nvPr/>
        </p:nvSpPr>
        <p:spPr>
          <a:xfrm>
            <a:off x="454025" y="954735"/>
            <a:ext cx="8229600" cy="301568"/>
          </a:xfrm>
          <a:prstGeom prst="rect">
            <a:avLst/>
          </a:prstGeom>
        </p:spPr>
        <p:txBody>
          <a:bodyPr lIns="0" tIns="0" rIns="0" bIns="0" anchor="t" anchorCtr="0">
            <a:noAutofit/>
          </a:bodyPr>
          <a:lstStyle>
            <a:lvl1pPr marL="0" indent="0" algn="l" rtl="0" eaLnBrk="0" fontAlgn="base" hangingPunct="0">
              <a:spcBef>
                <a:spcPct val="50000"/>
              </a:spcBef>
              <a:spcAft>
                <a:spcPct val="0"/>
              </a:spcAft>
              <a:buClr>
                <a:schemeClr val="accent1"/>
              </a:buClr>
              <a:buFontTx/>
              <a:buNone/>
              <a:defRPr sz="1400" b="1">
                <a:solidFill>
                  <a:schemeClr val="accent1"/>
                </a:solidFill>
                <a:latin typeface="+mn-lt"/>
                <a:ea typeface="+mn-ea"/>
                <a:cs typeface="+mn-cs"/>
              </a:defRPr>
            </a:lvl1pPr>
            <a:lvl2pPr marL="341312" indent="0" algn="l" rtl="0" eaLnBrk="0" fontAlgn="base" hangingPunct="0">
              <a:spcBef>
                <a:spcPct val="20000"/>
              </a:spcBef>
              <a:spcAft>
                <a:spcPct val="0"/>
              </a:spcAft>
              <a:buFontTx/>
              <a:buNone/>
              <a:defRPr sz="1400" b="1">
                <a:solidFill>
                  <a:schemeClr val="accent1"/>
                </a:solidFill>
                <a:latin typeface="+mn-lt"/>
              </a:defRPr>
            </a:lvl2pPr>
            <a:lvl3pPr marL="682625" indent="0" algn="l" rtl="0" eaLnBrk="0" fontAlgn="base" hangingPunct="0">
              <a:spcBef>
                <a:spcPct val="20000"/>
              </a:spcBef>
              <a:spcAft>
                <a:spcPct val="0"/>
              </a:spcAft>
              <a:buFontTx/>
              <a:buNone/>
              <a:defRPr sz="1400" b="1">
                <a:solidFill>
                  <a:schemeClr val="accent1"/>
                </a:solidFill>
                <a:latin typeface="+mn-lt"/>
              </a:defRPr>
            </a:lvl3pPr>
            <a:lvl4pPr marL="1023937" indent="0" algn="l" rtl="0" eaLnBrk="0" fontAlgn="base" hangingPunct="0">
              <a:spcBef>
                <a:spcPct val="20000"/>
              </a:spcBef>
              <a:spcAft>
                <a:spcPct val="0"/>
              </a:spcAft>
              <a:buFontTx/>
              <a:buNone/>
              <a:defRPr sz="1400" b="1">
                <a:solidFill>
                  <a:schemeClr val="accent1"/>
                </a:solidFill>
                <a:latin typeface="+mn-lt"/>
              </a:defRPr>
            </a:lvl4pPr>
            <a:lvl5pPr marL="1376362" indent="0" algn="l" rtl="0" eaLnBrk="0" fontAlgn="base" hangingPunct="0">
              <a:spcBef>
                <a:spcPct val="20000"/>
              </a:spcBef>
              <a:spcAft>
                <a:spcPct val="0"/>
              </a:spcAft>
              <a:buFontTx/>
              <a:buNone/>
              <a:defRPr sz="1400" b="1">
                <a:solidFill>
                  <a:schemeClr val="accent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a:lstStyle>
          <a:p>
            <a:pPr>
              <a:buClr>
                <a:srgbClr val="0055AD"/>
              </a:buClr>
            </a:pPr>
            <a:r>
              <a:rPr lang="en-US" sz="1800" kern="0" dirty="0" smtClean="0">
                <a:solidFill>
                  <a:srgbClr val="0055AD"/>
                </a:solidFill>
              </a:rPr>
              <a:t>Charter Statements</a:t>
            </a:r>
            <a:endParaRPr lang="en-US" sz="1800" kern="0" dirty="0">
              <a:solidFill>
                <a:srgbClr val="0055AD"/>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793724312"/>
              </p:ext>
            </p:extLst>
          </p:nvPr>
        </p:nvGraphicFramePr>
        <p:xfrm>
          <a:off x="1643804" y="2429715"/>
          <a:ext cx="6096000" cy="3848986"/>
        </p:xfrm>
        <a:graphic>
          <a:graphicData uri="http://schemas.openxmlformats.org/drawingml/2006/table">
            <a:tbl>
              <a:tblPr firstRow="1" bandRow="1">
                <a:tableStyleId>{5C22544A-7EE6-4342-B048-85BDC9FD1C3A}</a:tableStyleId>
              </a:tblPr>
              <a:tblGrid>
                <a:gridCol w="6096000"/>
              </a:tblGrid>
              <a:tr h="648586">
                <a:tc>
                  <a:txBody>
                    <a:bodyPr/>
                    <a:lstStyle/>
                    <a:p>
                      <a:pPr algn="ctr"/>
                      <a:r>
                        <a:rPr lang="en-US" sz="1600" b="1" dirty="0" smtClean="0"/>
                        <a:t>Charter Statements</a:t>
                      </a:r>
                      <a:endParaRPr lang="en-US" sz="1600" b="1" dirty="0"/>
                    </a:p>
                  </a:txBody>
                  <a:tcPr anchor="ctr"/>
                </a:tc>
              </a:tr>
              <a:tr h="370840">
                <a:tc>
                  <a:txBody>
                    <a:bodyPr/>
                    <a:lstStyle/>
                    <a:p>
                      <a:pPr algn="ctr"/>
                      <a:r>
                        <a:rPr lang="en-US" sz="1500" b="1" dirty="0" smtClean="0"/>
                        <a:t>Promoting success</a:t>
                      </a:r>
                      <a:r>
                        <a:rPr lang="en-US" sz="1500" b="1" baseline="0" dirty="0" smtClean="0"/>
                        <a:t> and achievement</a:t>
                      </a:r>
                    </a:p>
                    <a:p>
                      <a:pPr algn="ctr"/>
                      <a:endParaRPr lang="en-US" sz="1500" b="1" baseline="0" dirty="0" smtClean="0"/>
                    </a:p>
                  </a:txBody>
                  <a:tcPr marT="182880" marB="0" anchor="ctr"/>
                </a:tc>
              </a:tr>
              <a:tr h="370840">
                <a:tc>
                  <a:txBody>
                    <a:bodyPr/>
                    <a:lstStyle/>
                    <a:p>
                      <a:pPr algn="ctr"/>
                      <a:r>
                        <a:rPr lang="en-US" sz="1500" b="1" dirty="0" smtClean="0"/>
                        <a:t>Enhan</a:t>
                      </a:r>
                      <a:r>
                        <a:rPr lang="en-US" sz="1500" b="1" baseline="0" dirty="0" smtClean="0"/>
                        <a:t>cing brand excellence</a:t>
                      </a:r>
                    </a:p>
                    <a:p>
                      <a:pPr algn="ctr"/>
                      <a:endParaRPr lang="en-US" sz="1500" b="1" baseline="0" dirty="0" smtClean="0"/>
                    </a:p>
                  </a:txBody>
                  <a:tcPr marT="182880" marB="0" anchor="ctr"/>
                </a:tc>
              </a:tr>
              <a:tr h="370840">
                <a:tc>
                  <a:txBody>
                    <a:bodyPr/>
                    <a:lstStyle/>
                    <a:p>
                      <a:pPr algn="ctr"/>
                      <a:r>
                        <a:rPr lang="en-US" sz="1500" b="1" dirty="0" smtClean="0"/>
                        <a:t>Sharing</a:t>
                      </a:r>
                      <a:r>
                        <a:rPr lang="en-US" sz="1500" b="1" baseline="0" dirty="0" smtClean="0"/>
                        <a:t> innovative experiences</a:t>
                      </a:r>
                    </a:p>
                    <a:p>
                      <a:pPr algn="ctr"/>
                      <a:endParaRPr lang="en-US" sz="1500" b="1" dirty="0"/>
                    </a:p>
                  </a:txBody>
                  <a:tcPr marT="182880" marB="0" anchor="ctr"/>
                </a:tc>
              </a:tr>
              <a:tr h="370840">
                <a:tc>
                  <a:txBody>
                    <a:bodyPr/>
                    <a:lstStyle/>
                    <a:p>
                      <a:pPr algn="ctr"/>
                      <a:r>
                        <a:rPr lang="en-US" sz="1500" b="1" dirty="0" smtClean="0"/>
                        <a:t>Connecting people</a:t>
                      </a:r>
                      <a:r>
                        <a:rPr lang="en-US" sz="1500" b="1" baseline="0" dirty="0" smtClean="0"/>
                        <a:t> and ideas</a:t>
                      </a:r>
                    </a:p>
                    <a:p>
                      <a:pPr algn="ctr"/>
                      <a:endParaRPr lang="en-US" sz="1500" b="1" dirty="0"/>
                    </a:p>
                  </a:txBody>
                  <a:tcPr marT="182880" marB="0" anchor="ctr"/>
                </a:tc>
              </a:tr>
              <a:tr h="370840">
                <a:tc>
                  <a:txBody>
                    <a:bodyPr/>
                    <a:lstStyle/>
                    <a:p>
                      <a:pPr algn="ctr"/>
                      <a:r>
                        <a:rPr lang="en-US" sz="1500" b="1" dirty="0" smtClean="0"/>
                        <a:t>Growing global leaders</a:t>
                      </a:r>
                    </a:p>
                    <a:p>
                      <a:pPr algn="ctr"/>
                      <a:endParaRPr lang="en-US" sz="1500" b="1" dirty="0"/>
                    </a:p>
                  </a:txBody>
                  <a:tcPr marT="182880" marB="0" anchor="ctr"/>
                </a:tc>
              </a:tr>
            </a:tbl>
          </a:graphicData>
        </a:graphic>
      </p:graphicFrame>
    </p:spTree>
    <p:extLst>
      <p:ext uri="{BB962C8B-B14F-4D97-AF65-F5344CB8AC3E}">
        <p14:creationId xmlns:p14="http://schemas.microsoft.com/office/powerpoint/2010/main" val="186684610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025" y="730478"/>
            <a:ext cx="8232775" cy="304800"/>
          </a:xfrm>
        </p:spPr>
        <p:txBody>
          <a:bodyPr/>
          <a:lstStyle/>
          <a:p>
            <a:r>
              <a:rPr lang="en-US" dirty="0" smtClean="0"/>
              <a:t>Strategic Objectives</a:t>
            </a:r>
            <a:endParaRPr lang="en-US" dirty="0"/>
          </a:p>
        </p:txBody>
      </p:sp>
      <p:sp>
        <p:nvSpPr>
          <p:cNvPr id="5" name="Text Placeholder 3"/>
          <p:cNvSpPr txBox="1">
            <a:spLocks/>
          </p:cNvSpPr>
          <p:nvPr/>
        </p:nvSpPr>
        <p:spPr>
          <a:xfrm>
            <a:off x="457200" y="1295400"/>
            <a:ext cx="8229600" cy="215444"/>
          </a:xfrm>
          <a:prstGeom prst="rect">
            <a:avLst/>
          </a:prstGeom>
        </p:spPr>
        <p:txBody>
          <a:bodyPr lIns="0" tIns="0" rIns="0" bIns="0" anchor="t" anchorCtr="0">
            <a:noAutofit/>
          </a:bodyPr>
          <a:lstStyle>
            <a:lvl1pPr marL="0" indent="0" algn="l" rtl="0" eaLnBrk="0" fontAlgn="base" hangingPunct="0">
              <a:spcBef>
                <a:spcPct val="50000"/>
              </a:spcBef>
              <a:spcAft>
                <a:spcPct val="0"/>
              </a:spcAft>
              <a:buClr>
                <a:schemeClr val="accent1"/>
              </a:buClr>
              <a:buFontTx/>
              <a:buNone/>
              <a:defRPr sz="1400" b="1">
                <a:solidFill>
                  <a:schemeClr val="accent1"/>
                </a:solidFill>
                <a:latin typeface="+mn-lt"/>
                <a:ea typeface="+mn-ea"/>
                <a:cs typeface="+mn-cs"/>
              </a:defRPr>
            </a:lvl1pPr>
            <a:lvl2pPr marL="341312" indent="0" algn="l" rtl="0" eaLnBrk="0" fontAlgn="base" hangingPunct="0">
              <a:spcBef>
                <a:spcPct val="20000"/>
              </a:spcBef>
              <a:spcAft>
                <a:spcPct val="0"/>
              </a:spcAft>
              <a:buFontTx/>
              <a:buNone/>
              <a:defRPr sz="1400" b="1">
                <a:solidFill>
                  <a:schemeClr val="accent1"/>
                </a:solidFill>
                <a:latin typeface="+mn-lt"/>
              </a:defRPr>
            </a:lvl2pPr>
            <a:lvl3pPr marL="682625" indent="0" algn="l" rtl="0" eaLnBrk="0" fontAlgn="base" hangingPunct="0">
              <a:spcBef>
                <a:spcPct val="20000"/>
              </a:spcBef>
              <a:spcAft>
                <a:spcPct val="0"/>
              </a:spcAft>
              <a:buFontTx/>
              <a:buNone/>
              <a:defRPr sz="1400" b="1">
                <a:solidFill>
                  <a:schemeClr val="accent1"/>
                </a:solidFill>
                <a:latin typeface="+mn-lt"/>
              </a:defRPr>
            </a:lvl3pPr>
            <a:lvl4pPr marL="1023937" indent="0" algn="l" rtl="0" eaLnBrk="0" fontAlgn="base" hangingPunct="0">
              <a:spcBef>
                <a:spcPct val="20000"/>
              </a:spcBef>
              <a:spcAft>
                <a:spcPct val="0"/>
              </a:spcAft>
              <a:buFontTx/>
              <a:buNone/>
              <a:defRPr sz="1400" b="1">
                <a:solidFill>
                  <a:schemeClr val="accent1"/>
                </a:solidFill>
                <a:latin typeface="+mn-lt"/>
              </a:defRPr>
            </a:lvl4pPr>
            <a:lvl5pPr marL="1376362" indent="0" algn="l" rtl="0" eaLnBrk="0" fontAlgn="base" hangingPunct="0">
              <a:spcBef>
                <a:spcPct val="20000"/>
              </a:spcBef>
              <a:spcAft>
                <a:spcPct val="0"/>
              </a:spcAft>
              <a:buFontTx/>
              <a:buNone/>
              <a:defRPr sz="1400" b="1">
                <a:solidFill>
                  <a:schemeClr val="accent1"/>
                </a:solidFill>
                <a:latin typeface="+mn-lt"/>
              </a:defRPr>
            </a:lvl5pPr>
            <a:lvl6pPr marL="2000250" indent="-166688" algn="l" rtl="0" eaLnBrk="1" fontAlgn="base" hangingPunct="1">
              <a:spcBef>
                <a:spcPct val="20000"/>
              </a:spcBef>
              <a:spcAft>
                <a:spcPct val="0"/>
              </a:spcAft>
              <a:buFont typeface="Arial" charset="0"/>
              <a:buChar char="–"/>
              <a:defRPr sz="1600" b="1">
                <a:solidFill>
                  <a:schemeClr val="tx1"/>
                </a:solidFill>
                <a:latin typeface="+mn-lt"/>
              </a:defRPr>
            </a:lvl6pPr>
            <a:lvl7pPr marL="2457450" indent="-166688" algn="l" rtl="0" eaLnBrk="1" fontAlgn="base" hangingPunct="1">
              <a:spcBef>
                <a:spcPct val="20000"/>
              </a:spcBef>
              <a:spcAft>
                <a:spcPct val="0"/>
              </a:spcAft>
              <a:buFont typeface="Arial" charset="0"/>
              <a:buChar char="–"/>
              <a:defRPr sz="1600" b="1">
                <a:solidFill>
                  <a:schemeClr val="tx1"/>
                </a:solidFill>
                <a:latin typeface="+mn-lt"/>
              </a:defRPr>
            </a:lvl7pPr>
            <a:lvl8pPr marL="2914650" indent="-166688" algn="l" rtl="0" eaLnBrk="1" fontAlgn="base" hangingPunct="1">
              <a:spcBef>
                <a:spcPct val="20000"/>
              </a:spcBef>
              <a:spcAft>
                <a:spcPct val="0"/>
              </a:spcAft>
              <a:buFont typeface="Arial" charset="0"/>
              <a:buChar char="–"/>
              <a:defRPr sz="1600" b="1">
                <a:solidFill>
                  <a:schemeClr val="tx1"/>
                </a:solidFill>
                <a:latin typeface="+mn-lt"/>
              </a:defRPr>
            </a:lvl8pPr>
            <a:lvl9pPr marL="3371850" indent="-166688" algn="l" rtl="0" eaLnBrk="1" fontAlgn="base" hangingPunct="1">
              <a:spcBef>
                <a:spcPct val="20000"/>
              </a:spcBef>
              <a:spcAft>
                <a:spcPct val="0"/>
              </a:spcAft>
              <a:buFont typeface="Arial" charset="0"/>
              <a:buChar char="–"/>
              <a:defRPr sz="1600" b="1">
                <a:solidFill>
                  <a:schemeClr val="tx1"/>
                </a:solidFill>
                <a:latin typeface="+mn-lt"/>
              </a:defRPr>
            </a:lvl9pPr>
          </a:lstStyle>
          <a:p>
            <a:pPr>
              <a:buClr>
                <a:srgbClr val="0055AD"/>
              </a:buClr>
            </a:pPr>
            <a:endParaRPr lang="en-US" kern="0" dirty="0">
              <a:solidFill>
                <a:srgbClr val="0055AD"/>
              </a:solidFill>
            </a:endParaRPr>
          </a:p>
        </p:txBody>
      </p:sp>
      <p:sp>
        <p:nvSpPr>
          <p:cNvPr id="7" name="Text Placeholder 6"/>
          <p:cNvSpPr>
            <a:spLocks noGrp="1"/>
          </p:cNvSpPr>
          <p:nvPr>
            <p:ph type="body" sz="quarter" idx="10"/>
          </p:nvPr>
        </p:nvSpPr>
        <p:spPr>
          <a:xfrm>
            <a:off x="457200" y="1072736"/>
            <a:ext cx="8229600" cy="280087"/>
          </a:xfrm>
        </p:spPr>
        <p:txBody>
          <a:bodyPr/>
          <a:lstStyle/>
          <a:p>
            <a:r>
              <a:rPr lang="en-US" sz="1800" dirty="0" smtClean="0"/>
              <a:t>Member Engagement Model</a:t>
            </a:r>
            <a:endParaRPr lang="en-US" sz="1800" dirty="0"/>
          </a:p>
        </p:txBody>
      </p:sp>
      <p:pic>
        <p:nvPicPr>
          <p:cNvPr id="4" name="Picture 3"/>
          <p:cNvPicPr>
            <a:picLocks noChangeAspect="1"/>
          </p:cNvPicPr>
          <p:nvPr/>
        </p:nvPicPr>
        <p:blipFill>
          <a:blip r:embed="rId2"/>
          <a:stretch>
            <a:fillRect/>
          </a:stretch>
        </p:blipFill>
        <p:spPr>
          <a:xfrm>
            <a:off x="0" y="3147237"/>
            <a:ext cx="9144000" cy="3371850"/>
          </a:xfrm>
          <a:prstGeom prst="rect">
            <a:avLst/>
          </a:prstGeom>
        </p:spPr>
      </p:pic>
      <p:sp>
        <p:nvSpPr>
          <p:cNvPr id="6" name="Rectangle 5"/>
          <p:cNvSpPr/>
          <p:nvPr/>
        </p:nvSpPr>
        <p:spPr>
          <a:xfrm>
            <a:off x="456405" y="1510844"/>
            <a:ext cx="8231188" cy="1815882"/>
          </a:xfrm>
          <a:prstGeom prst="rect">
            <a:avLst/>
          </a:prstGeom>
        </p:spPr>
        <p:txBody>
          <a:bodyPr wrap="square">
            <a:spAutoFit/>
          </a:bodyPr>
          <a:lstStyle/>
          <a:p>
            <a:pPr marL="285750" indent="-285750">
              <a:buFont typeface="Arial" panose="020B0604020202020204" pitchFamily="34" charset="0"/>
              <a:buChar char="•"/>
            </a:pPr>
            <a:r>
              <a:rPr lang="en-US" sz="1400" dirty="0"/>
              <a:t>Created to visually </a:t>
            </a:r>
            <a:r>
              <a:rPr lang="en-US" sz="1400" dirty="0" smtClean="0">
                <a:solidFill>
                  <a:schemeClr val="accent6"/>
                </a:solidFill>
              </a:rPr>
              <a:t>demonstrate MDRT’s value proposition </a:t>
            </a:r>
            <a:r>
              <a:rPr lang="en-US" sz="1400" dirty="0" smtClean="0"/>
              <a:t>and the </a:t>
            </a:r>
            <a:r>
              <a:rPr lang="en-US" sz="1400" dirty="0"/>
              <a:t>different ways members engage (participate) in </a:t>
            </a:r>
            <a:r>
              <a:rPr lang="en-US" sz="1400" dirty="0" smtClean="0"/>
              <a:t>MDRT</a:t>
            </a:r>
            <a:r>
              <a:rPr lang="en-US" sz="1400" dirty="0"/>
              <a:t>.</a:t>
            </a:r>
          </a:p>
          <a:p>
            <a:endParaRPr lang="en-US" sz="1400" dirty="0"/>
          </a:p>
          <a:p>
            <a:pPr marL="285750" indent="-285750">
              <a:buFont typeface="Arial" panose="020B0604020202020204" pitchFamily="34" charset="0"/>
              <a:buChar char="•"/>
            </a:pPr>
            <a:r>
              <a:rPr lang="en-US" sz="1400" dirty="0" smtClean="0"/>
              <a:t>The goal is to </a:t>
            </a:r>
            <a:r>
              <a:rPr lang="en-US" sz="1400" dirty="0"/>
              <a:t>increase member engagement in all </a:t>
            </a:r>
            <a:r>
              <a:rPr lang="en-US" sz="1400" dirty="0" smtClean="0"/>
              <a:t>levers, both </a:t>
            </a:r>
            <a:r>
              <a:rPr lang="en-US" sz="1400" dirty="0"/>
              <a:t>in terms of the number of participants and the </a:t>
            </a:r>
            <a:r>
              <a:rPr lang="en-US" sz="1400" dirty="0">
                <a:solidFill>
                  <a:schemeClr val="accent6"/>
                </a:solidFill>
              </a:rPr>
              <a:t>depth of the member’s experience</a:t>
            </a:r>
            <a:r>
              <a:rPr lang="en-US" sz="1400" dirty="0"/>
              <a:t>.</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smtClean="0">
                <a:solidFill>
                  <a:schemeClr val="accent6"/>
                </a:solidFill>
              </a:rPr>
              <a:t>The Strategic Plan </a:t>
            </a:r>
            <a:r>
              <a:rPr lang="en-US" sz="1400" dirty="0">
                <a:solidFill>
                  <a:schemeClr val="accent6"/>
                </a:solidFill>
              </a:rPr>
              <a:t>places </a:t>
            </a:r>
            <a:r>
              <a:rPr lang="en-US" sz="1400" dirty="0" smtClean="0">
                <a:solidFill>
                  <a:schemeClr val="accent6"/>
                </a:solidFill>
              </a:rPr>
              <a:t>particular emphasis </a:t>
            </a:r>
            <a:r>
              <a:rPr lang="en-US" sz="1400" dirty="0">
                <a:solidFill>
                  <a:schemeClr val="accent6"/>
                </a:solidFill>
              </a:rPr>
              <a:t>on first two levers: Brand and Resources. </a:t>
            </a:r>
            <a:r>
              <a:rPr lang="en-US" sz="1400" dirty="0"/>
              <a:t>These levers offer best opportunity to reach the greatest number of members—365 days a year. </a:t>
            </a:r>
          </a:p>
        </p:txBody>
      </p:sp>
    </p:spTree>
    <p:extLst>
      <p:ext uri="{BB962C8B-B14F-4D97-AF65-F5344CB8AC3E}">
        <p14:creationId xmlns:p14="http://schemas.microsoft.com/office/powerpoint/2010/main" val="3573373731"/>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02109"/>
            <a:ext cx="8251966" cy="338234"/>
          </a:xfrm>
        </p:spPr>
        <p:txBody>
          <a:bodyPr/>
          <a:lstStyle/>
          <a:p>
            <a:r>
              <a:rPr lang="en-US" sz="1800" dirty="0" smtClean="0">
                <a:solidFill>
                  <a:schemeClr val="accent1"/>
                </a:solidFill>
              </a:rPr>
              <a:t>Member Segments</a:t>
            </a:r>
            <a:endParaRPr lang="en-US" sz="1800" dirty="0">
              <a:solidFill>
                <a:schemeClr val="accent1"/>
              </a:solidFill>
            </a:endParaRPr>
          </a:p>
        </p:txBody>
      </p:sp>
      <p:sp>
        <p:nvSpPr>
          <p:cNvPr id="6" name="Rectangle 5"/>
          <p:cNvSpPr>
            <a:spLocks noChangeArrowheads="1"/>
          </p:cNvSpPr>
          <p:nvPr/>
        </p:nvSpPr>
        <p:spPr bwMode="auto">
          <a:xfrm>
            <a:off x="552002" y="3744320"/>
            <a:ext cx="7837783" cy="2572273"/>
          </a:xfrm>
          <a:prstGeom prst="rect">
            <a:avLst/>
          </a:prstGeom>
          <a:solidFill>
            <a:srgbClr val="F17829"/>
          </a:solidFill>
          <a:ln w="9525" algn="ctr">
            <a:noFill/>
            <a:miter lim="800000"/>
            <a:headEnd/>
            <a:tailEnd/>
          </a:ln>
        </p:spPr>
        <p:txBody>
          <a:bodyPr wrap="none" tIns="91440" bIns="91440"/>
          <a:lstStyle/>
          <a:p>
            <a:pPr algn="ctr" eaLnBrk="0" hangingPunct="0">
              <a:buClr>
                <a:srgbClr val="0D1467"/>
              </a:buClr>
              <a:buSzPct val="75000"/>
              <a:buFont typeface="Wingdings" pitchFamily="2" charset="2"/>
              <a:buNone/>
            </a:pPr>
            <a:endParaRPr lang="en-US" sz="1200" b="1" kern="1200" dirty="0">
              <a:solidFill>
                <a:srgbClr val="FFFFFF"/>
              </a:solidFill>
            </a:endParaRPr>
          </a:p>
        </p:txBody>
      </p:sp>
      <p:sp>
        <p:nvSpPr>
          <p:cNvPr id="7" name="Rectangle 24"/>
          <p:cNvSpPr>
            <a:spLocks noChangeArrowheads="1"/>
          </p:cNvSpPr>
          <p:nvPr/>
        </p:nvSpPr>
        <p:spPr bwMode="auto">
          <a:xfrm>
            <a:off x="3277574" y="3953470"/>
            <a:ext cx="2079434" cy="2165169"/>
          </a:xfrm>
          <a:prstGeom prst="rect">
            <a:avLst/>
          </a:prstGeom>
          <a:solidFill>
            <a:schemeClr val="tx2">
              <a:lumMod val="20000"/>
              <a:lumOff val="80000"/>
            </a:schemeClr>
          </a:solidFill>
          <a:ln w="9525" algn="ctr">
            <a:solidFill>
              <a:schemeClr val="tx1"/>
            </a:solidFill>
            <a:miter lim="800000"/>
            <a:headEnd/>
            <a:tailEnd/>
          </a:ln>
        </p:spPr>
        <p:txBody>
          <a:bodyPr tIns="91440" bIns="91440"/>
          <a:lstStyle/>
          <a:p>
            <a:pPr eaLnBrk="0" fontAlgn="auto" hangingPunct="0">
              <a:spcBef>
                <a:spcPts val="0"/>
              </a:spcBef>
              <a:spcAft>
                <a:spcPts val="0"/>
              </a:spcAft>
              <a:defRPr/>
            </a:pPr>
            <a:r>
              <a:rPr lang="en-US" sz="1400" dirty="0" smtClean="0">
                <a:latin typeface="+mn-lt"/>
              </a:rPr>
              <a:t>Serve, engage, energize and retain revenue-producing members, who are focused on establishing and growing a business. </a:t>
            </a:r>
          </a:p>
          <a:p>
            <a:pPr algn="ctr" eaLnBrk="0" fontAlgn="auto" hangingPunct="0">
              <a:spcBef>
                <a:spcPts val="0"/>
              </a:spcBef>
              <a:spcAft>
                <a:spcPts val="0"/>
              </a:spcAft>
              <a:defRPr/>
            </a:pPr>
            <a:endParaRPr lang="en-US" sz="1400" dirty="0" smtClean="0">
              <a:solidFill>
                <a:srgbClr val="0D1467"/>
              </a:solidFill>
              <a:latin typeface="+mn-lt"/>
            </a:endParaRPr>
          </a:p>
          <a:p>
            <a:pPr algn="ctr" eaLnBrk="0" fontAlgn="auto" hangingPunct="0">
              <a:spcBef>
                <a:spcPts val="0"/>
              </a:spcBef>
              <a:spcAft>
                <a:spcPts val="0"/>
              </a:spcAft>
              <a:defRPr/>
            </a:pPr>
            <a:r>
              <a:rPr lang="en-US" sz="1400" dirty="0" smtClean="0">
                <a:solidFill>
                  <a:srgbClr val="0D1467"/>
                </a:solidFill>
                <a:latin typeface="+mn-lt"/>
              </a:rPr>
              <a:t> </a:t>
            </a:r>
            <a:endParaRPr lang="en-US" sz="1400" dirty="0">
              <a:solidFill>
                <a:srgbClr val="0D1467"/>
              </a:solidFill>
              <a:latin typeface="+mn-lt"/>
            </a:endParaRPr>
          </a:p>
          <a:p>
            <a:pPr algn="ctr" eaLnBrk="0" fontAlgn="auto" hangingPunct="0">
              <a:lnSpc>
                <a:spcPct val="150000"/>
              </a:lnSpc>
              <a:spcBef>
                <a:spcPts val="0"/>
              </a:spcBef>
              <a:spcAft>
                <a:spcPts val="0"/>
              </a:spcAft>
              <a:defRPr/>
            </a:pPr>
            <a:endParaRPr lang="en-US" sz="1050" b="1" dirty="0">
              <a:solidFill>
                <a:srgbClr val="0D1467"/>
              </a:solidFill>
              <a:latin typeface="+mn-lt"/>
            </a:endParaRPr>
          </a:p>
          <a:p>
            <a:pPr marL="115888" indent="-115888" eaLnBrk="0" fontAlgn="auto" hangingPunct="0">
              <a:spcBef>
                <a:spcPts val="0"/>
              </a:spcBef>
              <a:spcAft>
                <a:spcPts val="0"/>
              </a:spcAft>
              <a:buFont typeface="Arial" pitchFamily="34" charset="0"/>
              <a:buChar char="•"/>
              <a:defRPr/>
            </a:pPr>
            <a:endParaRPr lang="en-US" sz="1050" b="1" dirty="0">
              <a:solidFill>
                <a:srgbClr val="0D1467"/>
              </a:solidFill>
              <a:latin typeface="+mn-lt"/>
            </a:endParaRPr>
          </a:p>
          <a:p>
            <a:pPr marL="115888" indent="-115888" eaLnBrk="0" fontAlgn="auto" hangingPunct="0">
              <a:spcBef>
                <a:spcPts val="0"/>
              </a:spcBef>
              <a:spcAft>
                <a:spcPts val="0"/>
              </a:spcAft>
              <a:defRPr/>
            </a:pPr>
            <a:endParaRPr lang="en-US" sz="1050" b="1" dirty="0">
              <a:solidFill>
                <a:srgbClr val="0D1467"/>
              </a:solidFill>
              <a:latin typeface="+mn-lt"/>
            </a:endParaRPr>
          </a:p>
          <a:p>
            <a:pPr marL="115888" indent="-115888" eaLnBrk="0" fontAlgn="auto" hangingPunct="0">
              <a:spcBef>
                <a:spcPts val="0"/>
              </a:spcBef>
              <a:spcAft>
                <a:spcPts val="0"/>
              </a:spcAft>
              <a:buFont typeface="Arial" pitchFamily="34" charset="0"/>
              <a:buChar char="•"/>
              <a:defRPr/>
            </a:pPr>
            <a:endParaRPr lang="en-US" sz="1050" b="1" dirty="0">
              <a:solidFill>
                <a:srgbClr val="0D1467"/>
              </a:solidFill>
              <a:latin typeface="+mn-lt"/>
            </a:endParaRPr>
          </a:p>
        </p:txBody>
      </p:sp>
      <p:sp>
        <p:nvSpPr>
          <p:cNvPr id="8" name="Rectangle 9"/>
          <p:cNvSpPr>
            <a:spLocks noChangeArrowheads="1"/>
          </p:cNvSpPr>
          <p:nvPr/>
        </p:nvSpPr>
        <p:spPr bwMode="auto">
          <a:xfrm>
            <a:off x="5887338" y="2997900"/>
            <a:ext cx="2172987" cy="618741"/>
          </a:xfrm>
          <a:prstGeom prst="rect">
            <a:avLst/>
          </a:prstGeom>
          <a:solidFill>
            <a:srgbClr val="DAE999"/>
          </a:solidFill>
          <a:ln w="3175" algn="ctr">
            <a:solidFill>
              <a:schemeClr val="bg2"/>
            </a:solidFill>
            <a:miter lim="800000"/>
            <a:headEnd/>
            <a:tailEnd/>
          </a:ln>
        </p:spPr>
        <p:txBody>
          <a:bodyPr lIns="0" tIns="0" rIns="0" bIns="0" anchor="ctr"/>
          <a:lstStyle/>
          <a:p>
            <a:pPr algn="ctr" eaLnBrk="0" hangingPunct="0"/>
            <a:r>
              <a:rPr lang="en-US" sz="1600" b="1" dirty="0" smtClean="0">
                <a:solidFill>
                  <a:srgbClr val="0D1467"/>
                </a:solidFill>
              </a:rPr>
              <a:t>Legacy Building and Succession Planning</a:t>
            </a:r>
            <a:endParaRPr lang="en-US" sz="1600" b="1" dirty="0">
              <a:solidFill>
                <a:srgbClr val="0D1467"/>
              </a:solidFill>
            </a:endParaRPr>
          </a:p>
        </p:txBody>
      </p:sp>
      <p:sp>
        <p:nvSpPr>
          <p:cNvPr id="9" name="Rectangle 9"/>
          <p:cNvSpPr>
            <a:spLocks noChangeArrowheads="1"/>
          </p:cNvSpPr>
          <p:nvPr/>
        </p:nvSpPr>
        <p:spPr bwMode="auto">
          <a:xfrm>
            <a:off x="770404" y="3025104"/>
            <a:ext cx="1831213" cy="555230"/>
          </a:xfrm>
          <a:prstGeom prst="rect">
            <a:avLst/>
          </a:prstGeom>
          <a:solidFill>
            <a:srgbClr val="DAE999"/>
          </a:solidFill>
          <a:ln w="3175" algn="ctr">
            <a:solidFill>
              <a:schemeClr val="bg2"/>
            </a:solidFill>
            <a:miter lim="800000"/>
            <a:headEnd/>
            <a:tailEnd/>
          </a:ln>
        </p:spPr>
        <p:txBody>
          <a:bodyPr lIns="0" tIns="0" rIns="0" bIns="0" anchor="ctr"/>
          <a:lstStyle/>
          <a:p>
            <a:pPr algn="ctr" eaLnBrk="0" hangingPunct="0"/>
            <a:r>
              <a:rPr lang="en-US" sz="1600" b="1" dirty="0" smtClean="0">
                <a:solidFill>
                  <a:srgbClr val="0D1467"/>
                </a:solidFill>
              </a:rPr>
              <a:t>Sales Mastery</a:t>
            </a:r>
            <a:endParaRPr lang="en-US" sz="1600" b="1" dirty="0">
              <a:solidFill>
                <a:srgbClr val="0D1467"/>
              </a:solidFill>
            </a:endParaRPr>
          </a:p>
        </p:txBody>
      </p:sp>
      <p:sp>
        <p:nvSpPr>
          <p:cNvPr id="10" name="Rectangle 24"/>
          <p:cNvSpPr>
            <a:spLocks noChangeArrowheads="1"/>
          </p:cNvSpPr>
          <p:nvPr/>
        </p:nvSpPr>
        <p:spPr bwMode="auto">
          <a:xfrm>
            <a:off x="5887338" y="3953470"/>
            <a:ext cx="2218355" cy="2165169"/>
          </a:xfrm>
          <a:prstGeom prst="rect">
            <a:avLst/>
          </a:prstGeom>
          <a:solidFill>
            <a:schemeClr val="tx2">
              <a:lumMod val="20000"/>
              <a:lumOff val="80000"/>
            </a:schemeClr>
          </a:solidFill>
          <a:ln w="9525" algn="ctr">
            <a:solidFill>
              <a:schemeClr val="tx1"/>
            </a:solidFill>
            <a:miter lim="800000"/>
            <a:headEnd/>
            <a:tailEnd/>
          </a:ln>
        </p:spPr>
        <p:txBody>
          <a:bodyPr tIns="91440" bIns="91440"/>
          <a:lstStyle/>
          <a:p>
            <a:pPr eaLnBrk="0" fontAlgn="auto" hangingPunct="0">
              <a:spcBef>
                <a:spcPts val="0"/>
              </a:spcBef>
              <a:defRPr/>
            </a:pPr>
            <a:r>
              <a:rPr lang="en-US" sz="1400" dirty="0" smtClean="0"/>
              <a:t>Serve, engage, energize and retain revenue-producing members, who are focused on maintaining a business, transitioning out of the industry and/or transferring out of their business. </a:t>
            </a:r>
            <a:endParaRPr lang="en-US" sz="1400" i="1" dirty="0"/>
          </a:p>
          <a:p>
            <a:pPr algn="ctr" eaLnBrk="0" fontAlgn="auto" hangingPunct="0">
              <a:lnSpc>
                <a:spcPct val="150000"/>
              </a:lnSpc>
              <a:spcBef>
                <a:spcPts val="0"/>
              </a:spcBef>
              <a:defRPr/>
            </a:pPr>
            <a:endParaRPr lang="en-US" sz="1400" dirty="0" smtClean="0">
              <a:solidFill>
                <a:srgbClr val="0D1467"/>
              </a:solidFill>
            </a:endParaRPr>
          </a:p>
          <a:p>
            <a:pPr algn="ctr" eaLnBrk="0" fontAlgn="auto" hangingPunct="0">
              <a:lnSpc>
                <a:spcPct val="150000"/>
              </a:lnSpc>
              <a:spcBef>
                <a:spcPts val="0"/>
              </a:spcBef>
              <a:defRPr/>
            </a:pPr>
            <a:endParaRPr lang="en-US" sz="1200" b="1" dirty="0">
              <a:solidFill>
                <a:srgbClr val="0D1467"/>
              </a:solidFill>
            </a:endParaRPr>
          </a:p>
          <a:p>
            <a:pPr marL="115888" indent="-115888" eaLnBrk="0" fontAlgn="auto" hangingPunct="0">
              <a:spcBef>
                <a:spcPts val="0"/>
              </a:spcBef>
              <a:buFont typeface="Arial" pitchFamily="34" charset="0"/>
              <a:buChar char="•"/>
              <a:defRPr/>
            </a:pPr>
            <a:endParaRPr lang="en-US" sz="900" b="1" dirty="0">
              <a:solidFill>
                <a:srgbClr val="0D1467"/>
              </a:solidFill>
            </a:endParaRPr>
          </a:p>
          <a:p>
            <a:pPr marL="115888" indent="-115888" eaLnBrk="0" fontAlgn="auto" hangingPunct="0">
              <a:spcBef>
                <a:spcPts val="0"/>
              </a:spcBef>
              <a:buFont typeface="Arial" pitchFamily="34" charset="0"/>
              <a:buChar char="•"/>
              <a:defRPr/>
            </a:pPr>
            <a:endParaRPr lang="en-US" sz="1050" b="1" dirty="0">
              <a:solidFill>
                <a:srgbClr val="0D1467"/>
              </a:solidFill>
              <a:latin typeface="+mn-lt"/>
            </a:endParaRPr>
          </a:p>
          <a:p>
            <a:pPr marL="115888" indent="-115888" eaLnBrk="0" fontAlgn="auto" hangingPunct="0">
              <a:spcBef>
                <a:spcPts val="0"/>
              </a:spcBef>
              <a:defRPr/>
            </a:pPr>
            <a:endParaRPr lang="en-US" sz="1050" b="1" dirty="0">
              <a:solidFill>
                <a:srgbClr val="0D1467"/>
              </a:solidFill>
              <a:latin typeface="+mn-lt"/>
            </a:endParaRPr>
          </a:p>
        </p:txBody>
      </p:sp>
      <p:sp>
        <p:nvSpPr>
          <p:cNvPr id="11" name="Isosceles Triangle 10"/>
          <p:cNvSpPr/>
          <p:nvPr/>
        </p:nvSpPr>
        <p:spPr>
          <a:xfrm>
            <a:off x="3850069" y="3621643"/>
            <a:ext cx="916105" cy="133873"/>
          </a:xfrm>
          <a:prstGeom prst="triangle">
            <a:avLst>
              <a:gd name="adj" fmla="val 50000"/>
            </a:avLst>
          </a:prstGeom>
          <a:solidFill>
            <a:schemeClr val="tx2">
              <a:lumMod val="75000"/>
            </a:schemeClr>
          </a:solidFill>
          <a:ln>
            <a:noFill/>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endParaRPr lang="en-US" dirty="0">
              <a:solidFill>
                <a:srgbClr val="606060"/>
              </a:solidFill>
            </a:endParaRPr>
          </a:p>
        </p:txBody>
      </p:sp>
      <p:sp>
        <p:nvSpPr>
          <p:cNvPr id="12" name="Isosceles Triangle 11"/>
          <p:cNvSpPr/>
          <p:nvPr/>
        </p:nvSpPr>
        <p:spPr>
          <a:xfrm>
            <a:off x="6538462" y="3621643"/>
            <a:ext cx="916105" cy="133873"/>
          </a:xfrm>
          <a:prstGeom prst="triangle">
            <a:avLst>
              <a:gd name="adj" fmla="val 50000"/>
            </a:avLst>
          </a:prstGeom>
          <a:solidFill>
            <a:schemeClr val="tx2">
              <a:lumMod val="75000"/>
            </a:schemeClr>
          </a:solidFill>
          <a:ln>
            <a:noFill/>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endParaRPr lang="en-US" dirty="0">
              <a:solidFill>
                <a:srgbClr val="606060"/>
              </a:solidFill>
            </a:endParaRPr>
          </a:p>
        </p:txBody>
      </p:sp>
      <p:sp>
        <p:nvSpPr>
          <p:cNvPr id="13" name="Isosceles Triangle 12"/>
          <p:cNvSpPr/>
          <p:nvPr/>
        </p:nvSpPr>
        <p:spPr>
          <a:xfrm>
            <a:off x="1227959" y="3596199"/>
            <a:ext cx="916105" cy="159317"/>
          </a:xfrm>
          <a:prstGeom prst="triangle">
            <a:avLst>
              <a:gd name="adj" fmla="val 50000"/>
            </a:avLst>
          </a:prstGeom>
          <a:solidFill>
            <a:schemeClr val="tx2">
              <a:lumMod val="75000"/>
            </a:schemeClr>
          </a:solidFill>
          <a:ln>
            <a:noFill/>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endParaRPr lang="en-US" dirty="0">
              <a:solidFill>
                <a:srgbClr val="606060"/>
              </a:solidFill>
            </a:endParaRPr>
          </a:p>
        </p:txBody>
      </p:sp>
      <p:sp>
        <p:nvSpPr>
          <p:cNvPr id="14" name="Rectangle 24"/>
          <p:cNvSpPr>
            <a:spLocks noChangeArrowheads="1"/>
          </p:cNvSpPr>
          <p:nvPr/>
        </p:nvSpPr>
        <p:spPr bwMode="auto">
          <a:xfrm>
            <a:off x="873731" y="3953470"/>
            <a:ext cx="1873513" cy="2165169"/>
          </a:xfrm>
          <a:prstGeom prst="rect">
            <a:avLst/>
          </a:prstGeom>
          <a:solidFill>
            <a:schemeClr val="tx2">
              <a:lumMod val="20000"/>
              <a:lumOff val="80000"/>
            </a:schemeClr>
          </a:solidFill>
          <a:ln w="9525" algn="ctr">
            <a:solidFill>
              <a:schemeClr val="tx1"/>
            </a:solidFill>
            <a:prstDash val="solid"/>
            <a:miter lim="800000"/>
            <a:headEnd/>
            <a:tailEnd/>
          </a:ln>
        </p:spPr>
        <p:txBody>
          <a:bodyPr tIns="91440" bIns="91440"/>
          <a:lstStyle/>
          <a:p>
            <a:pPr eaLnBrk="0" fontAlgn="auto" hangingPunct="0">
              <a:spcBef>
                <a:spcPts val="0"/>
              </a:spcBef>
              <a:spcAft>
                <a:spcPts val="0"/>
              </a:spcAft>
              <a:defRPr/>
            </a:pPr>
            <a:r>
              <a:rPr lang="en-US" sz="1400" dirty="0" smtClean="0">
                <a:solidFill>
                  <a:srgbClr val="000000"/>
                </a:solidFill>
              </a:rPr>
              <a:t>Serve, engage and retain revenue-producing members, who are focused on growing production levels that enable them to maintain MDRT membership status.</a:t>
            </a:r>
          </a:p>
          <a:p>
            <a:pPr eaLnBrk="0" fontAlgn="auto" hangingPunct="0">
              <a:spcBef>
                <a:spcPts val="0"/>
              </a:spcBef>
              <a:spcAft>
                <a:spcPts val="0"/>
              </a:spcAft>
              <a:defRPr/>
            </a:pPr>
            <a:endParaRPr lang="en-US" sz="1050" b="1" i="1" dirty="0">
              <a:solidFill>
                <a:srgbClr val="0D1467"/>
              </a:solidFill>
            </a:endParaRPr>
          </a:p>
          <a:p>
            <a:pPr eaLnBrk="0" fontAlgn="auto" hangingPunct="0">
              <a:spcBef>
                <a:spcPts val="0"/>
              </a:spcBef>
              <a:spcAft>
                <a:spcPts val="0"/>
              </a:spcAft>
              <a:defRPr/>
            </a:pPr>
            <a:endParaRPr lang="en-US" sz="900" dirty="0"/>
          </a:p>
          <a:p>
            <a:pPr eaLnBrk="0" fontAlgn="auto" hangingPunct="0">
              <a:spcBef>
                <a:spcPts val="0"/>
              </a:spcBef>
              <a:spcAft>
                <a:spcPts val="0"/>
              </a:spcAft>
              <a:defRPr/>
            </a:pPr>
            <a:endParaRPr lang="en-US" sz="1050" b="1" dirty="0" smtClean="0">
              <a:solidFill>
                <a:srgbClr val="0D1467"/>
              </a:solidFill>
            </a:endParaRPr>
          </a:p>
          <a:p>
            <a:pPr eaLnBrk="0" fontAlgn="auto" hangingPunct="0">
              <a:spcBef>
                <a:spcPts val="0"/>
              </a:spcBef>
              <a:spcAft>
                <a:spcPts val="0"/>
              </a:spcAft>
              <a:defRPr/>
            </a:pPr>
            <a:endParaRPr lang="en-US" sz="1050" b="1" dirty="0" smtClean="0">
              <a:solidFill>
                <a:srgbClr val="0D1467"/>
              </a:solidFill>
            </a:endParaRPr>
          </a:p>
          <a:p>
            <a:pPr eaLnBrk="0" fontAlgn="auto" hangingPunct="0">
              <a:spcBef>
                <a:spcPts val="0"/>
              </a:spcBef>
              <a:spcAft>
                <a:spcPts val="0"/>
              </a:spcAft>
              <a:defRPr/>
            </a:pPr>
            <a:endParaRPr lang="en-US" sz="1050" b="1" dirty="0">
              <a:solidFill>
                <a:srgbClr val="0D1467"/>
              </a:solidFill>
              <a:latin typeface="+mn-lt"/>
            </a:endParaRPr>
          </a:p>
          <a:p>
            <a:pPr eaLnBrk="0" fontAlgn="auto" hangingPunct="0">
              <a:spcBef>
                <a:spcPts val="0"/>
              </a:spcBef>
              <a:spcAft>
                <a:spcPts val="0"/>
              </a:spcAft>
              <a:defRPr/>
            </a:pPr>
            <a:endParaRPr lang="en-US" sz="1050" b="1" dirty="0">
              <a:solidFill>
                <a:srgbClr val="0D1467"/>
              </a:solidFill>
              <a:latin typeface="+mn-lt"/>
            </a:endParaRPr>
          </a:p>
        </p:txBody>
      </p:sp>
      <p:sp>
        <p:nvSpPr>
          <p:cNvPr id="15" name="Rectangle 9"/>
          <p:cNvSpPr>
            <a:spLocks noChangeArrowheads="1"/>
          </p:cNvSpPr>
          <p:nvPr/>
        </p:nvSpPr>
        <p:spPr bwMode="auto">
          <a:xfrm>
            <a:off x="3277574" y="3061296"/>
            <a:ext cx="1995038" cy="555345"/>
          </a:xfrm>
          <a:prstGeom prst="rect">
            <a:avLst/>
          </a:prstGeom>
          <a:solidFill>
            <a:srgbClr val="DAE999"/>
          </a:solidFill>
          <a:ln w="3175" algn="ctr">
            <a:solidFill>
              <a:schemeClr val="bg2"/>
            </a:solidFill>
            <a:miter lim="800000"/>
            <a:headEnd/>
            <a:tailEnd/>
          </a:ln>
        </p:spPr>
        <p:txBody>
          <a:bodyPr lIns="0" tIns="0" rIns="0" bIns="0" anchor="ctr"/>
          <a:lstStyle/>
          <a:p>
            <a:pPr algn="ctr" eaLnBrk="0" hangingPunct="0"/>
            <a:r>
              <a:rPr lang="en-US" sz="1600" b="1" dirty="0" smtClean="0">
                <a:solidFill>
                  <a:srgbClr val="0D1467"/>
                </a:solidFill>
              </a:rPr>
              <a:t>Business Development</a:t>
            </a:r>
            <a:endParaRPr lang="en-US" sz="1600" b="1" dirty="0">
              <a:solidFill>
                <a:srgbClr val="0D1467"/>
              </a:solidFill>
            </a:endParaRPr>
          </a:p>
        </p:txBody>
      </p:sp>
      <p:sp>
        <p:nvSpPr>
          <p:cNvPr id="16" name="TextBox 15"/>
          <p:cNvSpPr txBox="1"/>
          <p:nvPr/>
        </p:nvSpPr>
        <p:spPr>
          <a:xfrm>
            <a:off x="512424" y="1538297"/>
            <a:ext cx="8081554" cy="1600438"/>
          </a:xfrm>
          <a:prstGeom prst="rect">
            <a:avLst/>
          </a:prstGeom>
          <a:noFill/>
        </p:spPr>
        <p:txBody>
          <a:bodyPr wrap="square" rtlCol="0">
            <a:spAutoFit/>
          </a:bodyPr>
          <a:lstStyle/>
          <a:p>
            <a:pPr marL="285750" indent="-285750">
              <a:buFont typeface="Arial" panose="020B0604020202020204" pitchFamily="34" charset="0"/>
              <a:buChar char="•"/>
            </a:pPr>
            <a:r>
              <a:rPr lang="en-US" sz="1600" dirty="0"/>
              <a:t>The Hay Group and staff developed the </a:t>
            </a:r>
            <a:r>
              <a:rPr lang="en-US" sz="1600" dirty="0" smtClean="0"/>
              <a:t>Member Segments </a:t>
            </a:r>
            <a:r>
              <a:rPr lang="en-US" sz="1600" dirty="0"/>
              <a:t>before the strategic planning process began.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MDRT’s </a:t>
            </a:r>
            <a:r>
              <a:rPr lang="en-US" sz="1600" dirty="0"/>
              <a:t>strategic </a:t>
            </a:r>
            <a:r>
              <a:rPr lang="en-US" sz="1600" dirty="0">
                <a:solidFill>
                  <a:schemeClr val="accent6"/>
                </a:solidFill>
              </a:rPr>
              <a:t>intent is to design and deliver products and programs targeted to </a:t>
            </a:r>
            <a:r>
              <a:rPr lang="en-US" sz="1600" dirty="0" smtClean="0">
                <a:solidFill>
                  <a:schemeClr val="accent6"/>
                </a:solidFill>
              </a:rPr>
              <a:t>the </a:t>
            </a:r>
            <a:r>
              <a:rPr lang="en-US" sz="1600" dirty="0">
                <a:solidFill>
                  <a:schemeClr val="accent6"/>
                </a:solidFill>
              </a:rPr>
              <a:t>special needs of the </a:t>
            </a:r>
            <a:r>
              <a:rPr lang="en-US" sz="1600" dirty="0" smtClean="0">
                <a:solidFill>
                  <a:schemeClr val="accent6"/>
                </a:solidFill>
              </a:rPr>
              <a:t>segments.</a:t>
            </a:r>
          </a:p>
          <a:p>
            <a:endParaRPr lang="en-US" dirty="0"/>
          </a:p>
        </p:txBody>
      </p:sp>
      <p:sp>
        <p:nvSpPr>
          <p:cNvPr id="3" name="Rectangle 2"/>
          <p:cNvSpPr/>
          <p:nvPr/>
        </p:nvSpPr>
        <p:spPr>
          <a:xfrm>
            <a:off x="365761" y="693345"/>
            <a:ext cx="2286203" cy="353943"/>
          </a:xfrm>
          <a:prstGeom prst="rect">
            <a:avLst/>
          </a:prstGeom>
        </p:spPr>
        <p:txBody>
          <a:bodyPr wrap="none">
            <a:spAutoFit/>
          </a:bodyPr>
          <a:lstStyle/>
          <a:p>
            <a:r>
              <a:rPr lang="en-US" sz="1700" b="1" dirty="0" smtClean="0"/>
              <a:t>Strategic Objectives</a:t>
            </a:r>
            <a:endParaRPr lang="en-US" sz="1700" b="1" dirty="0"/>
          </a:p>
        </p:txBody>
      </p:sp>
    </p:spTree>
    <p:extLst>
      <p:ext uri="{BB962C8B-B14F-4D97-AF65-F5344CB8AC3E}">
        <p14:creationId xmlns:p14="http://schemas.microsoft.com/office/powerpoint/2010/main" val="2304888430"/>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2_HayGroup Basic Template">
  <a:themeElements>
    <a:clrScheme name="1_HayGroup Basic Template 7">
      <a:dk1>
        <a:srgbClr val="606060"/>
      </a:dk1>
      <a:lt1>
        <a:srgbClr val="FFFFFF"/>
      </a:lt1>
      <a:dk2>
        <a:srgbClr val="FFD600"/>
      </a:dk2>
      <a:lt2>
        <a:srgbClr val="0D1467"/>
      </a:lt2>
      <a:accent1>
        <a:srgbClr val="C7C7C7"/>
      </a:accent1>
      <a:accent2>
        <a:srgbClr val="DEDEDE"/>
      </a:accent2>
      <a:accent3>
        <a:srgbClr val="FFFFFF"/>
      </a:accent3>
      <a:accent4>
        <a:srgbClr val="515151"/>
      </a:accent4>
      <a:accent5>
        <a:srgbClr val="E0E0E0"/>
      </a:accent5>
      <a:accent6>
        <a:srgbClr val="C9C9C9"/>
      </a:accent6>
      <a:hlink>
        <a:srgbClr val="FFF3B2"/>
      </a:hlink>
      <a:folHlink>
        <a:srgbClr val="FFEA80"/>
      </a:folHlink>
    </a:clrScheme>
    <a:fontScheme name="1_HayGroup Basic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chemeClr val="tx2"/>
          </a:solidFill>
          <a:prstDash val="solid"/>
          <a:round/>
          <a:headEnd type="none" w="med" len="med"/>
          <a:tailEnd type="none" w="med" len="med"/>
        </a:ln>
        <a:effectLst/>
      </a:spPr>
      <a:bodyPr vert="horz" wrap="square" lIns="54000" tIns="54000" rIns="54000" bIns="54000" numCol="1" anchor="t" anchorCtr="0" compatLnSpc="1">
        <a:prstTxWarp prst="textNoShape">
          <a:avLst/>
        </a:prstTxWarp>
      </a:bodyPr>
      <a:lstStyle>
        <a:defPPr marL="0" marR="0" indent="0" algn="l" defTabSz="914400" rtl="0" eaLnBrk="1" fontAlgn="base" latinLnBrk="0" hangingPunct="1">
          <a:lnSpc>
            <a:spcPct val="110000"/>
          </a:lnSpc>
          <a:spcBef>
            <a:spcPct val="50000"/>
          </a:spcBef>
          <a:spcAft>
            <a:spcPct val="0"/>
          </a:spcAft>
          <a:buClr>
            <a:schemeClr val="bg2"/>
          </a:buClr>
          <a:buSzPct val="75000"/>
          <a:buFont typeface="Wingdings" pitchFamily="2" charset="2"/>
          <a:buNone/>
          <a:tabLst/>
          <a:defRPr kumimoji="0" lang="en-US" sz="1200" b="1"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chemeClr val="tx2"/>
          </a:solidFill>
          <a:prstDash val="solid"/>
          <a:round/>
          <a:headEnd type="none" w="med" len="med"/>
          <a:tailEnd type="none" w="med" len="med"/>
        </a:ln>
        <a:effectLst/>
      </a:spPr>
      <a:bodyPr vert="horz" wrap="square" lIns="54000" tIns="54000" rIns="54000" bIns="54000" numCol="1" anchor="t" anchorCtr="0" compatLnSpc="1">
        <a:prstTxWarp prst="textNoShape">
          <a:avLst/>
        </a:prstTxWarp>
      </a:bodyPr>
      <a:lstStyle>
        <a:defPPr marL="0" marR="0" indent="0" algn="l" defTabSz="914400" rtl="0" eaLnBrk="1" fontAlgn="base" latinLnBrk="0" hangingPunct="1">
          <a:lnSpc>
            <a:spcPct val="110000"/>
          </a:lnSpc>
          <a:spcBef>
            <a:spcPct val="50000"/>
          </a:spcBef>
          <a:spcAft>
            <a:spcPct val="0"/>
          </a:spcAft>
          <a:buClr>
            <a:schemeClr val="bg2"/>
          </a:buClr>
          <a:buSzPct val="75000"/>
          <a:buFont typeface="Wingdings" pitchFamily="2" charset="2"/>
          <a:buNone/>
          <a:tabLst/>
          <a:defRPr kumimoji="0" lang="en-US" sz="1200" b="1" i="0" u="none" strike="noStrike" cap="none" normalizeH="0" baseline="0" smtClean="0">
            <a:ln>
              <a:noFill/>
            </a:ln>
            <a:solidFill>
              <a:schemeClr val="bg2"/>
            </a:solidFill>
            <a:effectLst/>
            <a:latin typeface="Arial" charset="0"/>
          </a:defRPr>
        </a:defPPr>
      </a:lstStyle>
    </a:lnDef>
  </a:objectDefaults>
  <a:extraClrSchemeLst>
    <a:extraClrScheme>
      <a:clrScheme name="1_HayGroup Basic Template 1">
        <a:dk1>
          <a:srgbClr val="606060"/>
        </a:dk1>
        <a:lt1>
          <a:srgbClr val="FFFFFF"/>
        </a:lt1>
        <a:dk2>
          <a:srgbClr val="00B7F1"/>
        </a:dk2>
        <a:lt2>
          <a:srgbClr val="0D1467"/>
        </a:lt2>
        <a:accent1>
          <a:srgbClr val="C7C7C7"/>
        </a:accent1>
        <a:accent2>
          <a:srgbClr val="DEDEDE"/>
        </a:accent2>
        <a:accent3>
          <a:srgbClr val="FFFFFF"/>
        </a:accent3>
        <a:accent4>
          <a:srgbClr val="515151"/>
        </a:accent4>
        <a:accent5>
          <a:srgbClr val="E0E0E0"/>
        </a:accent5>
        <a:accent6>
          <a:srgbClr val="C9C9C9"/>
        </a:accent6>
        <a:hlink>
          <a:srgbClr val="B2E9FB"/>
        </a:hlink>
        <a:folHlink>
          <a:srgbClr val="80DBF8"/>
        </a:folHlink>
      </a:clrScheme>
      <a:clrMap bg1="lt1" tx1="dk1" bg2="lt2" tx2="dk2" accent1="accent1" accent2="accent2" accent3="accent3" accent4="accent4" accent5="accent5" accent6="accent6" hlink="hlink" folHlink="folHlink"/>
    </a:extraClrScheme>
    <a:extraClrScheme>
      <a:clrScheme name="1_HayGroup Basic Template 2">
        <a:dk1>
          <a:srgbClr val="606060"/>
        </a:dk1>
        <a:lt1>
          <a:srgbClr val="FFFFFF"/>
        </a:lt1>
        <a:dk2>
          <a:srgbClr val="8C54A2"/>
        </a:dk2>
        <a:lt2>
          <a:srgbClr val="0D1467"/>
        </a:lt2>
        <a:accent1>
          <a:srgbClr val="C7C7C7"/>
        </a:accent1>
        <a:accent2>
          <a:srgbClr val="DEDEDE"/>
        </a:accent2>
        <a:accent3>
          <a:srgbClr val="FFFFFF"/>
        </a:accent3>
        <a:accent4>
          <a:srgbClr val="515151"/>
        </a:accent4>
        <a:accent5>
          <a:srgbClr val="E0E0E0"/>
        </a:accent5>
        <a:accent6>
          <a:srgbClr val="C9C9C9"/>
        </a:accent6>
        <a:hlink>
          <a:srgbClr val="DCCCE3"/>
        </a:hlink>
        <a:folHlink>
          <a:srgbClr val="C5A9D0"/>
        </a:folHlink>
      </a:clrScheme>
      <a:clrMap bg1="lt1" tx1="dk1" bg2="lt2" tx2="dk2" accent1="accent1" accent2="accent2" accent3="accent3" accent4="accent4" accent5="accent5" accent6="accent6" hlink="hlink" folHlink="folHlink"/>
    </a:extraClrScheme>
    <a:extraClrScheme>
      <a:clrScheme name="1_HayGroup Basic Template 3">
        <a:dk1>
          <a:srgbClr val="606060"/>
        </a:dk1>
        <a:lt1>
          <a:srgbClr val="FFFFFF"/>
        </a:lt1>
        <a:dk2>
          <a:srgbClr val="B5D333"/>
        </a:dk2>
        <a:lt2>
          <a:srgbClr val="0D1467"/>
        </a:lt2>
        <a:accent1>
          <a:srgbClr val="C7C7C7"/>
        </a:accent1>
        <a:accent2>
          <a:srgbClr val="DEDEDE"/>
        </a:accent2>
        <a:accent3>
          <a:srgbClr val="FFFFFF"/>
        </a:accent3>
        <a:accent4>
          <a:srgbClr val="515151"/>
        </a:accent4>
        <a:accent5>
          <a:srgbClr val="E0E0E0"/>
        </a:accent5>
        <a:accent6>
          <a:srgbClr val="C9C9C9"/>
        </a:accent6>
        <a:hlink>
          <a:srgbClr val="E9F2C2"/>
        </a:hlink>
        <a:folHlink>
          <a:srgbClr val="DAE999"/>
        </a:folHlink>
      </a:clrScheme>
      <a:clrMap bg1="lt1" tx1="dk1" bg2="lt2" tx2="dk2" accent1="accent1" accent2="accent2" accent3="accent3" accent4="accent4" accent5="accent5" accent6="accent6" hlink="hlink" folHlink="folHlink"/>
    </a:extraClrScheme>
    <a:extraClrScheme>
      <a:clrScheme name="1_HayGroup Basic Template 4">
        <a:dk1>
          <a:srgbClr val="606060"/>
        </a:dk1>
        <a:lt1>
          <a:srgbClr val="FFFFFF"/>
        </a:lt1>
        <a:dk2>
          <a:srgbClr val="707814"/>
        </a:dk2>
        <a:lt2>
          <a:srgbClr val="0D1467"/>
        </a:lt2>
        <a:accent1>
          <a:srgbClr val="C7C7C7"/>
        </a:accent1>
        <a:accent2>
          <a:srgbClr val="DEDEDE"/>
        </a:accent2>
        <a:accent3>
          <a:srgbClr val="FFFFFF"/>
        </a:accent3>
        <a:accent4>
          <a:srgbClr val="515151"/>
        </a:accent4>
        <a:accent5>
          <a:srgbClr val="E0E0E0"/>
        </a:accent5>
        <a:accent6>
          <a:srgbClr val="C9C9C9"/>
        </a:accent6>
        <a:hlink>
          <a:srgbClr val="D4D6B8"/>
        </a:hlink>
        <a:folHlink>
          <a:srgbClr val="B7BB89"/>
        </a:folHlink>
      </a:clrScheme>
      <a:clrMap bg1="lt1" tx1="dk1" bg2="lt2" tx2="dk2" accent1="accent1" accent2="accent2" accent3="accent3" accent4="accent4" accent5="accent5" accent6="accent6" hlink="hlink" folHlink="folHlink"/>
    </a:extraClrScheme>
    <a:extraClrScheme>
      <a:clrScheme name="1_HayGroup Basic Template 5">
        <a:dk1>
          <a:srgbClr val="606060"/>
        </a:dk1>
        <a:lt1>
          <a:srgbClr val="FFFFFF"/>
        </a:lt1>
        <a:dk2>
          <a:srgbClr val="EC0088"/>
        </a:dk2>
        <a:lt2>
          <a:srgbClr val="0D1467"/>
        </a:lt2>
        <a:accent1>
          <a:srgbClr val="C7C7C7"/>
        </a:accent1>
        <a:accent2>
          <a:srgbClr val="DEDEDE"/>
        </a:accent2>
        <a:accent3>
          <a:srgbClr val="FFFFFF"/>
        </a:accent3>
        <a:accent4>
          <a:srgbClr val="515151"/>
        </a:accent4>
        <a:accent5>
          <a:srgbClr val="E0E0E0"/>
        </a:accent5>
        <a:accent6>
          <a:srgbClr val="C9C9C9"/>
        </a:accent6>
        <a:hlink>
          <a:srgbClr val="F9B2DB"/>
        </a:hlink>
        <a:folHlink>
          <a:srgbClr val="F580C3"/>
        </a:folHlink>
      </a:clrScheme>
      <a:clrMap bg1="lt1" tx1="dk1" bg2="lt2" tx2="dk2" accent1="accent1" accent2="accent2" accent3="accent3" accent4="accent4" accent5="accent5" accent6="accent6" hlink="hlink" folHlink="folHlink"/>
    </a:extraClrScheme>
    <a:extraClrScheme>
      <a:clrScheme name="1_HayGroup Basic Template 6">
        <a:dk1>
          <a:srgbClr val="606060"/>
        </a:dk1>
        <a:lt1>
          <a:srgbClr val="FFFFFF"/>
        </a:lt1>
        <a:dk2>
          <a:srgbClr val="F17829"/>
        </a:dk2>
        <a:lt2>
          <a:srgbClr val="0D1467"/>
        </a:lt2>
        <a:accent1>
          <a:srgbClr val="C7C7C7"/>
        </a:accent1>
        <a:accent2>
          <a:srgbClr val="DEDEDE"/>
        </a:accent2>
        <a:accent3>
          <a:srgbClr val="FFFFFF"/>
        </a:accent3>
        <a:accent4>
          <a:srgbClr val="515151"/>
        </a:accent4>
        <a:accent5>
          <a:srgbClr val="E0E0E0"/>
        </a:accent5>
        <a:accent6>
          <a:srgbClr val="C9C9C9"/>
        </a:accent6>
        <a:hlink>
          <a:srgbClr val="FBD6BF"/>
        </a:hlink>
        <a:folHlink>
          <a:srgbClr val="F8BB94"/>
        </a:folHlink>
      </a:clrScheme>
      <a:clrMap bg1="lt1" tx1="dk1" bg2="lt2" tx2="dk2" accent1="accent1" accent2="accent2" accent3="accent3" accent4="accent4" accent5="accent5" accent6="accent6" hlink="hlink" folHlink="folHlink"/>
    </a:extraClrScheme>
    <a:extraClrScheme>
      <a:clrScheme name="1_HayGroup Basic Template 7">
        <a:dk1>
          <a:srgbClr val="606060"/>
        </a:dk1>
        <a:lt1>
          <a:srgbClr val="FFFFFF"/>
        </a:lt1>
        <a:dk2>
          <a:srgbClr val="FFD600"/>
        </a:dk2>
        <a:lt2>
          <a:srgbClr val="0D1467"/>
        </a:lt2>
        <a:accent1>
          <a:srgbClr val="C7C7C7"/>
        </a:accent1>
        <a:accent2>
          <a:srgbClr val="DEDEDE"/>
        </a:accent2>
        <a:accent3>
          <a:srgbClr val="FFFFFF"/>
        </a:accent3>
        <a:accent4>
          <a:srgbClr val="515151"/>
        </a:accent4>
        <a:accent5>
          <a:srgbClr val="E0E0E0"/>
        </a:accent5>
        <a:accent6>
          <a:srgbClr val="C9C9C9"/>
        </a:accent6>
        <a:hlink>
          <a:srgbClr val="FFF3B2"/>
        </a:hlink>
        <a:folHlink>
          <a:srgbClr val="FFEA80"/>
        </a:folHlink>
      </a:clrScheme>
      <a:clrMap bg1="lt1" tx1="dk1" bg2="lt2" tx2="dk2" accent1="accent1" accent2="accent2" accent3="accent3" accent4="accent4" accent5="accent5" accent6="accent6" hlink="hlink" folHlink="folHlink"/>
    </a:extraClrScheme>
    <a:extraClrScheme>
      <a:clrScheme name="1_HayGroup Basic Template 8">
        <a:dk1>
          <a:srgbClr val="606060"/>
        </a:dk1>
        <a:lt1>
          <a:srgbClr val="FFFFFF"/>
        </a:lt1>
        <a:dk2>
          <a:srgbClr val="D09546"/>
        </a:dk2>
        <a:lt2>
          <a:srgbClr val="0D1467"/>
        </a:lt2>
        <a:accent1>
          <a:srgbClr val="C7C7C7"/>
        </a:accent1>
        <a:accent2>
          <a:srgbClr val="DEDEDE"/>
        </a:accent2>
        <a:accent3>
          <a:srgbClr val="FFFFFF"/>
        </a:accent3>
        <a:accent4>
          <a:srgbClr val="515151"/>
        </a:accent4>
        <a:accent5>
          <a:srgbClr val="E0E0E0"/>
        </a:accent5>
        <a:accent6>
          <a:srgbClr val="C9C9C9"/>
        </a:accent6>
        <a:hlink>
          <a:srgbClr val="F1DFC7"/>
        </a:hlink>
        <a:folHlink>
          <a:srgbClr val="E7CAA2"/>
        </a:folHlink>
      </a:clrScheme>
      <a:clrMap bg1="lt1" tx1="dk1" bg2="lt2" tx2="dk2" accent1="accent1" accent2="accent2" accent3="accent3" accent4="accent4" accent5="accent5" accent6="accent6" hlink="hlink" folHlink="folHlink"/>
    </a:extraClrScheme>
    <a:extraClrScheme>
      <a:clrScheme name="1_HayGroup Basic Template 9">
        <a:dk1>
          <a:srgbClr val="606060"/>
        </a:dk1>
        <a:lt1>
          <a:srgbClr val="FFFFFF"/>
        </a:lt1>
        <a:dk2>
          <a:srgbClr val="D92131"/>
        </a:dk2>
        <a:lt2>
          <a:srgbClr val="0D1467"/>
        </a:lt2>
        <a:accent1>
          <a:srgbClr val="C7C7C7"/>
        </a:accent1>
        <a:accent2>
          <a:srgbClr val="DEDEDE"/>
        </a:accent2>
        <a:accent3>
          <a:srgbClr val="FFFFFF"/>
        </a:accent3>
        <a:accent4>
          <a:srgbClr val="515151"/>
        </a:accent4>
        <a:accent5>
          <a:srgbClr val="E0E0E0"/>
        </a:accent5>
        <a:accent6>
          <a:srgbClr val="C9C9C9"/>
        </a:accent6>
        <a:hlink>
          <a:srgbClr val="F4BCC1"/>
        </a:hlink>
        <a:folHlink>
          <a:srgbClr val="EC90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07_Corporate Print Template v1_30Aug2012">
  <a:themeElements>
    <a:clrScheme name="STATE STREET">
      <a:dk1>
        <a:srgbClr val="000000"/>
      </a:dk1>
      <a:lt1>
        <a:srgbClr val="FFFFFF"/>
      </a:lt1>
      <a:dk2>
        <a:srgbClr val="969696"/>
      </a:dk2>
      <a:lt2>
        <a:srgbClr val="FFFFFF"/>
      </a:lt2>
      <a:accent1>
        <a:srgbClr val="0055AD"/>
      </a:accent1>
      <a:accent2>
        <a:srgbClr val="E28100"/>
      </a:accent2>
      <a:accent3>
        <a:srgbClr val="7030A0"/>
      </a:accent3>
      <a:accent4>
        <a:srgbClr val="000000"/>
      </a:accent4>
      <a:accent5>
        <a:srgbClr val="679000"/>
      </a:accent5>
      <a:accent6>
        <a:srgbClr val="CD7400"/>
      </a:accent6>
      <a:hlink>
        <a:srgbClr val="AABC00"/>
      </a:hlink>
      <a:folHlink>
        <a:srgbClr val="53A5FF"/>
      </a:folHlink>
    </a:clrScheme>
    <a:fontScheme name="Tit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1">
        <a:dk1>
          <a:srgbClr val="000000"/>
        </a:dk1>
        <a:lt1>
          <a:srgbClr val="969696"/>
        </a:lt1>
        <a:dk2>
          <a:srgbClr val="0055AD"/>
        </a:dk2>
        <a:lt2>
          <a:srgbClr val="FFFFFF"/>
        </a:lt2>
        <a:accent1>
          <a:srgbClr val="0055AD"/>
        </a:accent1>
        <a:accent2>
          <a:srgbClr val="E28100"/>
        </a:accent2>
        <a:accent3>
          <a:srgbClr val="C9C9C9"/>
        </a:accent3>
        <a:accent4>
          <a:srgbClr val="000000"/>
        </a:accent4>
        <a:accent5>
          <a:srgbClr val="AAB4D3"/>
        </a:accent5>
        <a:accent6>
          <a:srgbClr val="CD7400"/>
        </a:accent6>
        <a:hlink>
          <a:srgbClr val="AABC00"/>
        </a:hlink>
        <a:folHlink>
          <a:srgbClr val="53A5FF"/>
        </a:folHlink>
      </a:clrScheme>
      <a:clrMap bg1="lt1" tx1="dk1" bg2="lt2" tx2="dk2" accent1="accent1" accent2="accent2" accent3="accent3" accent4="accent4" accent5="accent5" accent6="accent6" hlink="hlink" folHlink="folHlink"/>
    </a:extraClrScheme>
    <a:extraClrScheme>
      <a:clrScheme name="Title 2">
        <a:dk1>
          <a:srgbClr val="000000"/>
        </a:dk1>
        <a:lt1>
          <a:srgbClr val="969696"/>
        </a:lt1>
        <a:dk2>
          <a:srgbClr val="000000"/>
        </a:dk2>
        <a:lt2>
          <a:srgbClr val="FFFFFF"/>
        </a:lt2>
        <a:accent1>
          <a:srgbClr val="0055AD"/>
        </a:accent1>
        <a:accent2>
          <a:srgbClr val="E28100"/>
        </a:accent2>
        <a:accent3>
          <a:srgbClr val="C9C9C9"/>
        </a:accent3>
        <a:accent4>
          <a:srgbClr val="000000"/>
        </a:accent4>
        <a:accent5>
          <a:srgbClr val="AAB4D3"/>
        </a:accent5>
        <a:accent6>
          <a:srgbClr val="CD7400"/>
        </a:accent6>
        <a:hlink>
          <a:srgbClr val="AABC00"/>
        </a:hlink>
        <a:folHlink>
          <a:srgbClr val="53A5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_Corporate Print Template v1_30Aug2012">
  <a:themeElements>
    <a:clrScheme name="STATE STREET">
      <a:dk1>
        <a:srgbClr val="000000"/>
      </a:dk1>
      <a:lt1>
        <a:srgbClr val="FFFFFF"/>
      </a:lt1>
      <a:dk2>
        <a:srgbClr val="969696"/>
      </a:dk2>
      <a:lt2>
        <a:srgbClr val="FFFFFF"/>
      </a:lt2>
      <a:accent1>
        <a:srgbClr val="0055AD"/>
      </a:accent1>
      <a:accent2>
        <a:srgbClr val="E28100"/>
      </a:accent2>
      <a:accent3>
        <a:srgbClr val="7030A0"/>
      </a:accent3>
      <a:accent4>
        <a:srgbClr val="000000"/>
      </a:accent4>
      <a:accent5>
        <a:srgbClr val="679000"/>
      </a:accent5>
      <a:accent6>
        <a:srgbClr val="CD7400"/>
      </a:accent6>
      <a:hlink>
        <a:srgbClr val="AABC00"/>
      </a:hlink>
      <a:folHlink>
        <a:srgbClr val="53A5FF"/>
      </a:folHlink>
    </a:clrScheme>
    <a:fontScheme name="Tit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1">
        <a:dk1>
          <a:srgbClr val="000000"/>
        </a:dk1>
        <a:lt1>
          <a:srgbClr val="969696"/>
        </a:lt1>
        <a:dk2>
          <a:srgbClr val="0055AD"/>
        </a:dk2>
        <a:lt2>
          <a:srgbClr val="FFFFFF"/>
        </a:lt2>
        <a:accent1>
          <a:srgbClr val="0055AD"/>
        </a:accent1>
        <a:accent2>
          <a:srgbClr val="E28100"/>
        </a:accent2>
        <a:accent3>
          <a:srgbClr val="C9C9C9"/>
        </a:accent3>
        <a:accent4>
          <a:srgbClr val="000000"/>
        </a:accent4>
        <a:accent5>
          <a:srgbClr val="AAB4D3"/>
        </a:accent5>
        <a:accent6>
          <a:srgbClr val="CD7400"/>
        </a:accent6>
        <a:hlink>
          <a:srgbClr val="AABC00"/>
        </a:hlink>
        <a:folHlink>
          <a:srgbClr val="53A5FF"/>
        </a:folHlink>
      </a:clrScheme>
      <a:clrMap bg1="lt1" tx1="dk1" bg2="lt2" tx2="dk2" accent1="accent1" accent2="accent2" accent3="accent3" accent4="accent4" accent5="accent5" accent6="accent6" hlink="hlink" folHlink="folHlink"/>
    </a:extraClrScheme>
    <a:extraClrScheme>
      <a:clrScheme name="Title 2">
        <a:dk1>
          <a:srgbClr val="000000"/>
        </a:dk1>
        <a:lt1>
          <a:srgbClr val="969696"/>
        </a:lt1>
        <a:dk2>
          <a:srgbClr val="000000"/>
        </a:dk2>
        <a:lt2>
          <a:srgbClr val="FFFFFF"/>
        </a:lt2>
        <a:accent1>
          <a:srgbClr val="0055AD"/>
        </a:accent1>
        <a:accent2>
          <a:srgbClr val="E28100"/>
        </a:accent2>
        <a:accent3>
          <a:srgbClr val="C9C9C9"/>
        </a:accent3>
        <a:accent4>
          <a:srgbClr val="000000"/>
        </a:accent4>
        <a:accent5>
          <a:srgbClr val="AAB4D3"/>
        </a:accent5>
        <a:accent6>
          <a:srgbClr val="CD7400"/>
        </a:accent6>
        <a:hlink>
          <a:srgbClr val="AABC00"/>
        </a:hlink>
        <a:folHlink>
          <a:srgbClr val="53A5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7C8C267D342B40A25484B4C3C70FFA" ma:contentTypeVersion="1" ma:contentTypeDescription="Create a new document." ma:contentTypeScope="" ma:versionID="6170cb69e8c14aa5a093f658f77a0589">
  <xsd:schema xmlns:xsd="http://www.w3.org/2001/XMLSchema" xmlns:xs="http://www.w3.org/2001/XMLSchema" xmlns:p="http://schemas.microsoft.com/office/2006/metadata/properties" xmlns:ns2="f7bb9418-f77e-4fd5-9979-9bbc88bee21d" targetNamespace="http://schemas.microsoft.com/office/2006/metadata/properties" ma:root="true" ma:fieldsID="2418db2198782edbc37ba405f2b97ac6" ns2:_="">
    <xsd:import namespace="f7bb9418-f77e-4fd5-9979-9bbc88bee21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bb9418-f77e-4fd5-9979-9bbc88bee21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7328BE-44DF-4FB2-B520-942C2D5A62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bb9418-f77e-4fd5-9979-9bbc88bee2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740043-2D3E-4AEF-AFBA-7F7A80D3F0B2}">
  <ds:schemaRefs>
    <ds:schemaRef ds:uri="http://schemas.microsoft.com/sharepoint/v3/contenttype/forms"/>
  </ds:schemaRefs>
</ds:datastoreItem>
</file>

<file path=customXml/itemProps3.xml><?xml version="1.0" encoding="utf-8"?>
<ds:datastoreItem xmlns:ds="http://schemas.openxmlformats.org/officeDocument/2006/customXml" ds:itemID="{6E519A3B-6BE9-4B3F-9667-73CEC86567C8}">
  <ds:schemaRefs>
    <ds:schemaRef ds:uri="http://schemas.microsoft.com/office/2006/documentManagement/types"/>
    <ds:schemaRef ds:uri="http://purl.org/dc/terms/"/>
    <ds:schemaRef ds:uri="http://schemas.microsoft.com/office/infopath/2007/PartnerControls"/>
    <ds:schemaRef ds:uri="http://purl.org/dc/dcmitype/"/>
    <ds:schemaRef ds:uri="http://www.w3.org/XML/1998/namespace"/>
    <ds:schemaRef ds:uri="http://purl.org/dc/elements/1.1/"/>
    <ds:schemaRef ds:uri="http://schemas.microsoft.com/office/2006/metadata/properties"/>
    <ds:schemaRef ds:uri="http://schemas.openxmlformats.org/package/2006/metadata/core-properties"/>
    <ds:schemaRef ds:uri="f7bb9418-f77e-4fd5-9979-9bbc88bee21d"/>
  </ds:schemaRefs>
</ds:datastoreItem>
</file>

<file path=docProps/app.xml><?xml version="1.0" encoding="utf-8"?>
<Properties xmlns="http://schemas.openxmlformats.org/officeDocument/2006/extended-properties" xmlns:vt="http://schemas.openxmlformats.org/officeDocument/2006/docPropsVTypes">
  <Template/>
  <TotalTime>7196</TotalTime>
  <Words>3661</Words>
  <Application>Microsoft Office PowerPoint</Application>
  <PresentationFormat>On-screen Show (4:3)</PresentationFormat>
  <Paragraphs>546</Paragraphs>
  <Slides>55</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55</vt:i4>
      </vt:variant>
    </vt:vector>
  </HeadingPairs>
  <TitlesOfParts>
    <vt:vector size="66" baseType="lpstr">
      <vt:lpstr>MS Mincho</vt:lpstr>
      <vt:lpstr>ＭＳ Ｐゴシック</vt:lpstr>
      <vt:lpstr>Arial</vt:lpstr>
      <vt:lpstr>Calibri</vt:lpstr>
      <vt:lpstr>Cambria</vt:lpstr>
      <vt:lpstr>Symbol</vt:lpstr>
      <vt:lpstr>Times New Roman</vt:lpstr>
      <vt:lpstr>Wingdings</vt:lpstr>
      <vt:lpstr>2_HayGroup Basic Template</vt:lpstr>
      <vt:lpstr>07_Corporate Print Template v1_30Aug2012</vt:lpstr>
      <vt:lpstr>8_Corporate Print Template v1_30Aug2012</vt:lpstr>
      <vt:lpstr>  Japan and Korea Strategic Charters  All Staff Meeting October 21, 2015    </vt:lpstr>
      <vt:lpstr>Staying True to MDRT’s Core Values</vt:lpstr>
      <vt:lpstr>Staying True to MDRT’s Core Values</vt:lpstr>
      <vt:lpstr>Staying True to MDRT’s Core Values</vt:lpstr>
      <vt:lpstr>Staying True to MDRT’s Core Values</vt:lpstr>
      <vt:lpstr>PowerPoint Presentation</vt:lpstr>
      <vt:lpstr>Strategic Objectives</vt:lpstr>
      <vt:lpstr>Strategic Objectives</vt:lpstr>
      <vt:lpstr>Member Segments</vt:lpstr>
      <vt:lpstr>Member Segments</vt:lpstr>
      <vt:lpstr>Chosen Focus</vt:lpstr>
      <vt:lpstr>Chosen Focus</vt:lpstr>
      <vt:lpstr>Chosen Focus Platform Iceberg Graphic</vt:lpstr>
      <vt:lpstr>Strategies Developed Specific Plans </vt:lpstr>
      <vt:lpstr>Identifying Core Countries</vt:lpstr>
      <vt:lpstr>Identifying Core Countries</vt:lpstr>
      <vt:lpstr>Strategies Developed </vt:lpstr>
      <vt:lpstr>Strategies Developed </vt:lpstr>
      <vt:lpstr>Strategies Developed </vt:lpstr>
      <vt:lpstr>PowerPoint Presentation</vt:lpstr>
      <vt:lpstr>Staying True to MDRT’s Core Values</vt:lpstr>
      <vt:lpstr>Japan and Korea Charters Achieving the Vision: Japan and Korea Focus Areas</vt:lpstr>
      <vt:lpstr>PowerPoint Presentation</vt:lpstr>
      <vt:lpstr>Japan Charter Achieving the Vision: Japan Focus Areas</vt:lpstr>
      <vt:lpstr>Branding/Marketing     </vt:lpstr>
      <vt:lpstr>Branding/Marketing     </vt:lpstr>
      <vt:lpstr>Japan Charter Achieving the Vision: Japan Focus Areas</vt:lpstr>
      <vt:lpstr>Communities     </vt:lpstr>
      <vt:lpstr>Communities     </vt:lpstr>
      <vt:lpstr>Japan Charter Achieving the Vision: Japan Focus Areas</vt:lpstr>
      <vt:lpstr>Allies     </vt:lpstr>
      <vt:lpstr>Allies     </vt:lpstr>
      <vt:lpstr>Allies     </vt:lpstr>
      <vt:lpstr>Japan Charter Achieving the Vision: Japan Focus Areas</vt:lpstr>
      <vt:lpstr>Content     </vt:lpstr>
      <vt:lpstr>Content     </vt:lpstr>
      <vt:lpstr>Content     </vt:lpstr>
      <vt:lpstr>PowerPoint Presentation</vt:lpstr>
      <vt:lpstr>Korea Charter Achieving the Vision: Korea Focus Areas</vt:lpstr>
      <vt:lpstr>Branding/Marketing     </vt:lpstr>
      <vt:lpstr>Branding/Marketing     </vt:lpstr>
      <vt:lpstr>Korea Charter Achieving the Vision: Korea Focus Areas</vt:lpstr>
      <vt:lpstr>Allies     </vt:lpstr>
      <vt:lpstr>Allies     </vt:lpstr>
      <vt:lpstr>Korea Charter Achieving the Vision: Korea Focus Areas</vt:lpstr>
      <vt:lpstr>Content     </vt:lpstr>
      <vt:lpstr>Content     </vt:lpstr>
      <vt:lpstr>Content     </vt:lpstr>
      <vt:lpstr>Korea Charter Achieving the Vision: Korea Focus Areas</vt:lpstr>
      <vt:lpstr>Technology     </vt:lpstr>
      <vt:lpstr>Technology     </vt:lpstr>
      <vt:lpstr>Technology     </vt:lpstr>
      <vt:lpstr>Technology     </vt:lpstr>
      <vt:lpstr> Next steps for all three charters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Adalina Rodriguez</dc:creator>
  <cp:lastModifiedBy>Gayle Weinhouse</cp:lastModifiedBy>
  <cp:revision>413</cp:revision>
  <cp:lastPrinted>2015-07-08T20:58:07Z</cp:lastPrinted>
  <dcterms:created xsi:type="dcterms:W3CDTF">2014-08-25T17:03:44Z</dcterms:created>
  <dcterms:modified xsi:type="dcterms:W3CDTF">2015-10-23T19:31:43Z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0x010100B07C8C267D342B40A25484B4C3C70FFA</vt:lpwstr>
  </property>
</Properties>
</file>