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7" r:id="rId3"/>
    <p:sldId id="269" r:id="rId4"/>
    <p:sldId id="270" r:id="rId5"/>
    <p:sldId id="271" r:id="rId6"/>
    <p:sldId id="272" r:id="rId7"/>
    <p:sldId id="266" r:id="rId8"/>
    <p:sldId id="273" r:id="rId9"/>
    <p:sldId id="264" r:id="rId10"/>
    <p:sldId id="265" r:id="rId11"/>
    <p:sldId id="262" r:id="rId12"/>
    <p:sldId id="263" r:id="rId13"/>
    <p:sldId id="274"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6305" autoAdjust="0"/>
  </p:normalViewPr>
  <p:slideViewPr>
    <p:cSldViewPr snapToGrid="0">
      <p:cViewPr varScale="1">
        <p:scale>
          <a:sx n="112" d="100"/>
          <a:sy n="112" d="100"/>
        </p:scale>
        <p:origin x="378"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15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C1A7DFA-502D-4CAC-86C6-FEE9401DD205}" type="datetimeFigureOut">
              <a:rPr lang="en-US" smtClean="0"/>
              <a:t>11/24/2014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407B5D7-418C-44A1-A2BB-5A7B5F3F2A81}" type="slidenum">
              <a:rPr lang="en-US" smtClean="0"/>
              <a:t>‹#›</a:t>
            </a:fld>
            <a:endParaRPr lang="en-US"/>
          </a:p>
        </p:txBody>
      </p:sp>
    </p:spTree>
    <p:extLst>
      <p:ext uri="{BB962C8B-B14F-4D97-AF65-F5344CB8AC3E}">
        <p14:creationId xmlns:p14="http://schemas.microsoft.com/office/powerpoint/2010/main" val="3036546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07B5D7-418C-44A1-A2BB-5A7B5F3F2A81}" type="slidenum">
              <a:rPr lang="en-US" smtClean="0"/>
              <a:t>1</a:t>
            </a:fld>
            <a:endParaRPr lang="en-US"/>
          </a:p>
        </p:txBody>
      </p:sp>
    </p:spTree>
    <p:extLst>
      <p:ext uri="{BB962C8B-B14F-4D97-AF65-F5344CB8AC3E}">
        <p14:creationId xmlns:p14="http://schemas.microsoft.com/office/powerpoint/2010/main" val="420251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48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979901-F864-4FA4-B74F-1ACE77A80F4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399"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979901-F864-4FA4-B74F-1ACE77A80F45}" type="slidenum">
              <a:rPr lang="en-US" smtClean="0"/>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6D5AD77-A5BC-4070-80DB-82BAE5E34128}" type="datetimeFigureOut">
              <a:rPr lang="en-US" smtClean="0"/>
              <a:t>11/24/2014</a:t>
            </a:fld>
            <a:endParaRPr lang="en-US" dirty="0"/>
          </a:p>
        </p:txBody>
      </p:sp>
      <p:sp>
        <p:nvSpPr>
          <p:cNvPr id="9" name="Slide Number Placeholder 8"/>
          <p:cNvSpPr>
            <a:spLocks noGrp="1"/>
          </p:cNvSpPr>
          <p:nvPr>
            <p:ph type="sldNum" sz="quarter" idx="11"/>
          </p:nvPr>
        </p:nvSpPr>
        <p:spPr/>
        <p:txBody>
          <a:bodyPr/>
          <a:lstStyle/>
          <a:p>
            <a:fld id="{6A979901-F864-4FA4-B74F-1ACE77A80F45}"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A979901-F864-4FA4-B74F-1ACE77A80F45}" type="slidenum">
              <a:rPr lang="en-US" smtClean="0"/>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E6D5AD77-A5BC-4070-80DB-82BAE5E34128}" type="datetimeFigureOut">
              <a:rPr lang="en-US" smtClean="0"/>
              <a:t>11/24/2014</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b="1" kern="1200" cap="none" spc="-100" baseline="0">
          <a:ln>
            <a:noFill/>
          </a:ln>
          <a:solidFill>
            <a:schemeClr val="tx2"/>
          </a:solidFill>
          <a:effectLst/>
          <a:latin typeface="Arial" panose="020B0604020202020204" pitchFamily="34" charset="0"/>
          <a:ea typeface="+mj-ea"/>
          <a:cs typeface="Arial" panose="020B0604020202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Arial" panose="020B0604020202020204" pitchFamily="34" charset="0"/>
          <a:ea typeface="+mn-ea"/>
          <a:cs typeface="Arial" panose="020B0604020202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oanda.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275" y="1721077"/>
            <a:ext cx="10849233" cy="1886465"/>
          </a:xfrm>
        </p:spPr>
        <p:txBody>
          <a:bodyPr>
            <a:normAutofit/>
          </a:bodyPr>
          <a:lstStyle/>
          <a:p>
            <a:pPr algn="ctr"/>
            <a:r>
              <a:rPr lang="en-US" sz="3600" dirty="0" smtClean="0"/>
              <a:t>Domestic and International Wire Transfers</a:t>
            </a:r>
            <a:br>
              <a:rPr lang="en-US" sz="3600" dirty="0" smtClean="0"/>
            </a:br>
            <a:endParaRPr lang="en-US" sz="3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1261" y="3352170"/>
            <a:ext cx="2130112" cy="2130112"/>
          </a:xfrm>
          <a:prstGeom prst="rect">
            <a:avLst/>
          </a:prstGeom>
        </p:spPr>
      </p:pic>
      <p:pic>
        <p:nvPicPr>
          <p:cNvPr id="1026" name="Picture 2" descr="http://www.primeauproductions.com/wp-content/uploads/2013/07/MDRT-logoR.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6700" r="30575"/>
          <a:stretch/>
        </p:blipFill>
        <p:spPr bwMode="auto">
          <a:xfrm>
            <a:off x="6264583" y="3581612"/>
            <a:ext cx="2201469" cy="210661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83121" y="6239069"/>
            <a:ext cx="4300152" cy="307777"/>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November 2014	</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4546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b="1" dirty="0" smtClean="0"/>
              <a:t>Who pays the bank fees for a wire transfer?</a:t>
            </a:r>
          </a:p>
          <a:p>
            <a:pPr marL="0" indent="0">
              <a:buNone/>
            </a:pPr>
            <a:endParaRPr lang="en-US" sz="2000" b="1" dirty="0" smtClean="0"/>
          </a:p>
          <a:p>
            <a:pPr marL="0" indent="0">
              <a:buNone/>
            </a:pPr>
            <a:r>
              <a:rPr lang="en-US" sz="2000" dirty="0" smtClean="0"/>
              <a:t>When we initiate a wire with our bank we need to indicate who should pick up the bank fees associated with that wire.  The remitter can pay the fees or the fees can be shared between the remitter and beneficiary.  It is MDRT’s policy as the remitter to pay the fees.  Be mindful though that when the wire has to go thru an intermediary or correspondent bank we cannot absorb those fees and that cost will reduce the amount of the funds received by the beneficiary.</a:t>
            </a:r>
          </a:p>
        </p:txBody>
      </p:sp>
      <p:sp>
        <p:nvSpPr>
          <p:cNvPr id="5" name="Title 1"/>
          <p:cNvSpPr>
            <a:spLocks noGrp="1"/>
          </p:cNvSpPr>
          <p:nvPr>
            <p:ph type="title"/>
          </p:nvPr>
        </p:nvSpPr>
        <p:spPr>
          <a:xfrm>
            <a:off x="609600" y="274638"/>
            <a:ext cx="10160000" cy="1143000"/>
          </a:xfrm>
        </p:spPr>
        <p:txBody>
          <a:bodyPr/>
          <a:lstStyle/>
          <a:p>
            <a:r>
              <a:rPr lang="en-US" dirty="0" smtClean="0"/>
              <a:t>FAQ’s   </a:t>
            </a:r>
            <a:endParaRPr lang="en-US" dirty="0"/>
          </a:p>
        </p:txBody>
      </p:sp>
    </p:spTree>
    <p:extLst>
      <p:ext uri="{BB962C8B-B14F-4D97-AF65-F5344CB8AC3E}">
        <p14:creationId xmlns:p14="http://schemas.microsoft.com/office/powerpoint/2010/main" val="162536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   </a:t>
            </a:r>
            <a:endParaRPr lang="en-US" dirty="0"/>
          </a:p>
        </p:txBody>
      </p:sp>
      <p:sp>
        <p:nvSpPr>
          <p:cNvPr id="4" name="Content Placeholder 3"/>
          <p:cNvSpPr>
            <a:spLocks noGrp="1"/>
          </p:cNvSpPr>
          <p:nvPr>
            <p:ph idx="1"/>
          </p:nvPr>
        </p:nvSpPr>
        <p:spPr>
          <a:xfrm>
            <a:off x="626076" y="1427205"/>
            <a:ext cx="10160000" cy="5146590"/>
          </a:xfrm>
        </p:spPr>
        <p:txBody>
          <a:bodyPr>
            <a:normAutofit/>
          </a:bodyPr>
          <a:lstStyle/>
          <a:p>
            <a:pPr marL="0" indent="0">
              <a:buNone/>
            </a:pPr>
            <a:r>
              <a:rPr lang="en-US" sz="2000" b="1" dirty="0"/>
              <a:t>What is the format of a Swift BIC number? (Society of Worldwide Interbank Financial Telecommunication</a:t>
            </a:r>
            <a:r>
              <a:rPr lang="en-US" sz="2000" b="1" dirty="0" smtClean="0"/>
              <a:t>)</a:t>
            </a:r>
          </a:p>
          <a:p>
            <a:pPr marL="0" indent="0">
              <a:buNone/>
            </a:pPr>
            <a:endParaRPr lang="en-US" sz="2000" b="1" dirty="0"/>
          </a:p>
          <a:p>
            <a:pPr marL="0" indent="0">
              <a:buNone/>
            </a:pPr>
            <a:r>
              <a:rPr lang="en-US" sz="2000" dirty="0"/>
              <a:t>The BIC format contains a minimum of 8 and a maximum of 11 alphanumeric characters.  </a:t>
            </a:r>
            <a:endParaRPr lang="en-US" sz="2000" dirty="0" smtClean="0"/>
          </a:p>
          <a:p>
            <a:pPr marL="0" indent="0">
              <a:buNone/>
            </a:pPr>
            <a:r>
              <a:rPr lang="en-US" sz="2000" dirty="0" smtClean="0"/>
              <a:t>Example</a:t>
            </a:r>
            <a:r>
              <a:rPr lang="en-US" sz="2000" dirty="0"/>
              <a:t>:  CHASUS33XXX</a:t>
            </a:r>
          </a:p>
          <a:p>
            <a:pPr>
              <a:buClrTx/>
            </a:pPr>
            <a:r>
              <a:rPr lang="en-US" sz="2000" dirty="0"/>
              <a:t>The first four characters (CHAS) identify the bank.</a:t>
            </a:r>
          </a:p>
          <a:p>
            <a:pPr>
              <a:buClrTx/>
            </a:pPr>
            <a:r>
              <a:rPr lang="en-US" sz="2000" dirty="0"/>
              <a:t>The 5</a:t>
            </a:r>
            <a:r>
              <a:rPr lang="en-US" sz="2000" baseline="30000" dirty="0"/>
              <a:t>th</a:t>
            </a:r>
            <a:r>
              <a:rPr lang="en-US" sz="2000" dirty="0"/>
              <a:t> and 6</a:t>
            </a:r>
            <a:r>
              <a:rPr lang="en-US" sz="2000" baseline="30000" dirty="0"/>
              <a:t>th</a:t>
            </a:r>
            <a:r>
              <a:rPr lang="en-US" sz="2000" dirty="0"/>
              <a:t> characters (US) identify the country in which the bank is located.</a:t>
            </a:r>
          </a:p>
          <a:p>
            <a:pPr>
              <a:buClrTx/>
            </a:pPr>
            <a:r>
              <a:rPr lang="en-US" sz="2000" dirty="0"/>
              <a:t>The 7</a:t>
            </a:r>
            <a:r>
              <a:rPr lang="en-US" sz="2000" baseline="30000" dirty="0"/>
              <a:t>th</a:t>
            </a:r>
            <a:r>
              <a:rPr lang="en-US" sz="2000" dirty="0"/>
              <a:t> and 8</a:t>
            </a:r>
            <a:r>
              <a:rPr lang="en-US" sz="2000" baseline="30000" dirty="0"/>
              <a:t>th</a:t>
            </a:r>
            <a:r>
              <a:rPr lang="en-US" sz="2000" dirty="0"/>
              <a:t> characters (33) identify the city in which the bank is headquartered.</a:t>
            </a:r>
          </a:p>
          <a:p>
            <a:pPr>
              <a:buClrTx/>
            </a:pPr>
            <a:r>
              <a:rPr lang="en-US" sz="2000" dirty="0"/>
              <a:t>The final 3 optional characters identify a specific branch to where the payment is to be routed.</a:t>
            </a:r>
          </a:p>
          <a:p>
            <a:pPr marL="114300" indent="0">
              <a:buNone/>
            </a:pPr>
            <a:endParaRPr lang="en-US" sz="2000" dirty="0"/>
          </a:p>
        </p:txBody>
      </p:sp>
    </p:spTree>
    <p:extLst>
      <p:ext uri="{BB962C8B-B14F-4D97-AF65-F5344CB8AC3E}">
        <p14:creationId xmlns:p14="http://schemas.microsoft.com/office/powerpoint/2010/main" val="1293791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00200"/>
            <a:ext cx="10007600" cy="4800600"/>
          </a:xfrm>
        </p:spPr>
        <p:txBody>
          <a:bodyPr>
            <a:normAutofit/>
          </a:bodyPr>
          <a:lstStyle/>
          <a:p>
            <a:pPr marL="0" indent="0">
              <a:buNone/>
            </a:pPr>
            <a:r>
              <a:rPr lang="en-US" sz="2000" b="1" dirty="0" smtClean="0"/>
              <a:t>What is the format of an IBAN number?</a:t>
            </a:r>
          </a:p>
          <a:p>
            <a:pPr marL="0" indent="0">
              <a:buNone/>
            </a:pPr>
            <a:endParaRPr lang="en-US" sz="2000" b="1" dirty="0" smtClean="0"/>
          </a:p>
          <a:p>
            <a:pPr marL="0" indent="0">
              <a:buNone/>
            </a:pPr>
            <a:r>
              <a:rPr lang="en-US" sz="2000" dirty="0" smtClean="0"/>
              <a:t>The number comprises a maximum 34 alphanumerical characters, which are structured as follows:</a:t>
            </a:r>
          </a:p>
          <a:p>
            <a:pPr>
              <a:buClrTx/>
            </a:pPr>
            <a:r>
              <a:rPr lang="en-US" sz="2000" dirty="0" smtClean="0"/>
              <a:t>Two letters representing the home country of the account-holding bank (e.g. IE for Ireland).</a:t>
            </a:r>
          </a:p>
          <a:p>
            <a:pPr>
              <a:buClrTx/>
            </a:pPr>
            <a:r>
              <a:rPr lang="en-US" sz="2000" dirty="0" smtClean="0"/>
              <a:t>Two numbers that are a control key.</a:t>
            </a:r>
          </a:p>
          <a:p>
            <a:pPr>
              <a:buClrTx/>
            </a:pPr>
            <a:r>
              <a:rPr lang="en-US" sz="2000" dirty="0" smtClean="0"/>
              <a:t>Maximum of 30 alphanumeric characters that identify the bank and the ordinary account number.</a:t>
            </a:r>
            <a:endParaRPr lang="en-US" sz="2000" dirty="0"/>
          </a:p>
        </p:txBody>
      </p:sp>
      <p:sp>
        <p:nvSpPr>
          <p:cNvPr id="5" name="Title 1"/>
          <p:cNvSpPr txBox="1">
            <a:spLocks/>
          </p:cNvSpPr>
          <p:nvPr/>
        </p:nvSpPr>
        <p:spPr>
          <a:xfrm>
            <a:off x="762000" y="427038"/>
            <a:ext cx="1016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cap="none" spc="-100" baseline="0">
                <a:ln>
                  <a:noFill/>
                </a:ln>
                <a:solidFill>
                  <a:schemeClr val="tx2"/>
                </a:solidFill>
                <a:effectLst/>
                <a:latin typeface="Arial" panose="020B0604020202020204" pitchFamily="34" charset="0"/>
                <a:ea typeface="+mj-ea"/>
                <a:cs typeface="Arial" panose="020B0604020202020204" pitchFamily="34" charset="0"/>
              </a:defRPr>
            </a:lvl1pPr>
          </a:lstStyle>
          <a:p>
            <a:r>
              <a:rPr lang="en-US" dirty="0" smtClean="0"/>
              <a:t>FAQ’s   </a:t>
            </a:r>
            <a:endParaRPr lang="en-US" dirty="0"/>
          </a:p>
        </p:txBody>
      </p:sp>
    </p:spTree>
    <p:extLst>
      <p:ext uri="{BB962C8B-B14F-4D97-AF65-F5344CB8AC3E}">
        <p14:creationId xmlns:p14="http://schemas.microsoft.com/office/powerpoint/2010/main" val="797949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00200"/>
            <a:ext cx="10007600" cy="4800600"/>
          </a:xfrm>
        </p:spPr>
        <p:txBody>
          <a:bodyPr>
            <a:normAutofit/>
          </a:bodyPr>
          <a:lstStyle/>
          <a:p>
            <a:pPr marL="0" indent="0">
              <a:buNone/>
            </a:pPr>
            <a:endParaRPr lang="en-US" sz="2000" dirty="0"/>
          </a:p>
        </p:txBody>
      </p:sp>
      <p:sp>
        <p:nvSpPr>
          <p:cNvPr id="5" name="Title 1"/>
          <p:cNvSpPr txBox="1">
            <a:spLocks/>
          </p:cNvSpPr>
          <p:nvPr/>
        </p:nvSpPr>
        <p:spPr>
          <a:xfrm>
            <a:off x="762000" y="427038"/>
            <a:ext cx="1016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cap="none" spc="-100" baseline="0">
                <a:ln>
                  <a:noFill/>
                </a:ln>
                <a:solidFill>
                  <a:schemeClr val="tx2"/>
                </a:solidFill>
                <a:effectLst/>
                <a:latin typeface="Arial" panose="020B0604020202020204" pitchFamily="34" charset="0"/>
                <a:ea typeface="+mj-ea"/>
                <a:cs typeface="Arial" panose="020B0604020202020204" pitchFamily="34" charset="0"/>
              </a:defRPr>
            </a:lvl1pPr>
          </a:lstStyle>
          <a:p>
            <a:r>
              <a:rPr lang="en-US" dirty="0" smtClean="0"/>
              <a:t>Questions or Clarifications?</a:t>
            </a:r>
            <a:endParaRPr lang="en-US" dirty="0"/>
          </a:p>
        </p:txBody>
      </p:sp>
    </p:spTree>
    <p:extLst>
      <p:ext uri="{BB962C8B-B14F-4D97-AF65-F5344CB8AC3E}">
        <p14:creationId xmlns:p14="http://schemas.microsoft.com/office/powerpoint/2010/main" val="181779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042" y="192261"/>
            <a:ext cx="10160000" cy="606810"/>
          </a:xfrm>
        </p:spPr>
        <p:txBody>
          <a:bodyPr/>
          <a:lstStyle/>
          <a:p>
            <a:r>
              <a:rPr lang="en-US" dirty="0"/>
              <a:t>Domestic Wire </a:t>
            </a:r>
            <a:r>
              <a:rPr lang="en-US" dirty="0" smtClean="0"/>
              <a:t>Transfers Beneficiary </a:t>
            </a:r>
            <a:r>
              <a:rPr lang="en-US" dirty="0"/>
              <a:t>Info:</a:t>
            </a:r>
          </a:p>
        </p:txBody>
      </p:sp>
      <p:graphicFrame>
        <p:nvGraphicFramePr>
          <p:cNvPr id="4" name="Content Placeholder 7"/>
          <p:cNvGraphicFramePr>
            <a:graphicFrameLocks noGrp="1"/>
          </p:cNvGraphicFramePr>
          <p:nvPr>
            <p:ph idx="1"/>
            <p:extLst>
              <p:ext uri="{D42A27DB-BD31-4B8C-83A1-F6EECF244321}">
                <p14:modId xmlns:p14="http://schemas.microsoft.com/office/powerpoint/2010/main" val="2166787994"/>
              </p:ext>
            </p:extLst>
          </p:nvPr>
        </p:nvGraphicFramePr>
        <p:xfrm>
          <a:off x="6396758" y="1051977"/>
          <a:ext cx="4176505" cy="5735315"/>
        </p:xfrm>
        <a:graphic>
          <a:graphicData uri="http://schemas.openxmlformats.org/drawingml/2006/table">
            <a:tbl>
              <a:tblPr/>
              <a:tblGrid>
                <a:gridCol w="677759"/>
                <a:gridCol w="702994"/>
                <a:gridCol w="692178"/>
                <a:gridCol w="702994"/>
                <a:gridCol w="697586"/>
                <a:gridCol w="702994"/>
              </a:tblGrid>
              <a:tr h="148161">
                <a:tc gridSpan="6">
                  <a:txBody>
                    <a:bodyPr/>
                    <a:lstStyle/>
                    <a:p>
                      <a:pPr algn="ctr" fontAlgn="b"/>
                      <a:r>
                        <a:rPr lang="en-US" sz="800" b="0" i="0" u="none" strike="noStrike" dirty="0">
                          <a:effectLst/>
                          <a:latin typeface="Arial" panose="020B0604020202020204" pitchFamily="34" charset="0"/>
                        </a:rPr>
                        <a:t>MDRT WIRE TRANSFER REQUEST</a:t>
                      </a:r>
                    </a:p>
                  </a:txBody>
                  <a:tcPr marL="4017" marR="4017" marT="40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r>
              <a:tr h="155934">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dirty="0">
                          <a:effectLst/>
                          <a:latin typeface="Arial" panose="020B0604020202020204" pitchFamily="34" charset="0"/>
                        </a:rPr>
                        <a:t>Date Submitted:</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934">
                <a:tc>
                  <a:txBody>
                    <a:bodyPr/>
                    <a:lstStyle/>
                    <a:p>
                      <a:pPr algn="r" fontAlgn="b"/>
                      <a:r>
                        <a:rPr lang="en-US" sz="500" b="0" i="0" u="none" strike="noStrike" dirty="0">
                          <a:effectLst/>
                          <a:latin typeface="Arial" panose="020B0604020202020204" pitchFamily="34" charset="0"/>
                        </a:rPr>
                        <a:t>Amount $</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r" fontAlgn="b"/>
                      <a:r>
                        <a:rPr lang="en-US" sz="500" b="0" i="0" u="none" strike="noStrike" dirty="0">
                          <a:effectLst/>
                          <a:latin typeface="Arial" panose="020B0604020202020204" pitchFamily="34" charset="0"/>
                        </a:rPr>
                        <a:t>Currency</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r" fontAlgn="b"/>
                      <a:r>
                        <a:rPr lang="en-US" sz="500" b="0" i="0" u="none" strike="noStrike" dirty="0">
                          <a:effectLst/>
                          <a:latin typeface="Arial" panose="020B0604020202020204" pitchFamily="34" charset="0"/>
                        </a:rPr>
                        <a:t>Date Required:</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r"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99232">
                <a:tc>
                  <a:txBody>
                    <a:bodyPr/>
                    <a:lstStyle/>
                    <a:p>
                      <a:pPr algn="l" fontAlgn="b"/>
                      <a:r>
                        <a:rPr lang="en-US" sz="500" b="1" i="0" u="none" strike="noStrike" dirty="0">
                          <a:effectLst/>
                          <a:latin typeface="Arial" panose="020B0604020202020204" pitchFamily="34" charset="0"/>
                        </a:rPr>
                        <a:t>Beneficiary:</a:t>
                      </a: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r" fontAlgn="b"/>
                      <a:r>
                        <a:rPr lang="en-US" sz="500" b="0" i="0" u="none" strike="noStrike" dirty="0">
                          <a:effectLst/>
                          <a:latin typeface="Arial" panose="020B0604020202020204" pitchFamily="34" charset="0"/>
                        </a:rPr>
                        <a:t>Account Number:</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461">
                <a:tc>
                  <a:txBody>
                    <a:bodyPr/>
                    <a:lstStyle/>
                    <a:p>
                      <a:pPr algn="l" fontAlgn="b"/>
                      <a:r>
                        <a:rPr lang="en-US" sz="500" b="0" i="0" u="none" strike="noStrike" dirty="0">
                          <a:effectLst/>
                          <a:latin typeface="Arial" panose="020B0604020202020204" pitchFamily="34" charset="0"/>
                        </a:rPr>
                        <a:t>Name</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560">
                <a:tc>
                  <a:txBody>
                    <a:bodyPr/>
                    <a:lstStyle/>
                    <a:p>
                      <a:pPr algn="l" fontAlgn="b"/>
                      <a:r>
                        <a:rPr lang="en-US" sz="500" b="0" i="0" u="none" strike="noStrike" dirty="0">
                          <a:effectLst/>
                          <a:latin typeface="Arial" panose="020B0604020202020204" pitchFamily="34" charset="0"/>
                        </a:rPr>
                        <a:t>Member ID</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560">
                <a:tc>
                  <a:txBody>
                    <a:bodyPr/>
                    <a:lstStyle/>
                    <a:p>
                      <a:pPr algn="l" fontAlgn="b"/>
                      <a:r>
                        <a:rPr lang="en-US" sz="500" b="0" i="0" u="none" strike="noStrike" dirty="0">
                          <a:effectLst/>
                          <a:latin typeface="Arial" panose="020B0604020202020204" pitchFamily="34" charset="0"/>
                        </a:rPr>
                        <a:t>Address</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3737">
                <a:tc>
                  <a:txBody>
                    <a:bodyPr/>
                    <a:lstStyle/>
                    <a:p>
                      <a:pPr algn="l" fontAlgn="b"/>
                      <a:r>
                        <a:rPr lang="en-US" sz="500" b="0" i="0" u="none" strike="noStrike" dirty="0">
                          <a:effectLst/>
                          <a:latin typeface="Arial" panose="020B0604020202020204" pitchFamily="34" charset="0"/>
                        </a:rPr>
                        <a:t>Bank Acct No.</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461">
                <a:tc>
                  <a:txBody>
                    <a:bodyPr/>
                    <a:lstStyle/>
                    <a:p>
                      <a:pPr algn="l" fontAlgn="b"/>
                      <a:r>
                        <a:rPr lang="en-US" sz="500" b="0" i="0" u="none" strike="noStrike" dirty="0">
                          <a:effectLst/>
                          <a:latin typeface="Arial" panose="020B0604020202020204" pitchFamily="34" charset="0"/>
                        </a:rPr>
                        <a:t>e-Mail Address:</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r>
              <a:tr h="99232">
                <a:tc>
                  <a:txBody>
                    <a:bodyPr/>
                    <a:lstStyle/>
                    <a:p>
                      <a:pPr algn="l" fontAlgn="b"/>
                      <a:r>
                        <a:rPr lang="en-US" sz="500" b="1" i="0" u="none" strike="noStrike" dirty="0">
                          <a:effectLst/>
                          <a:latin typeface="Arial" panose="020B0604020202020204" pitchFamily="34" charset="0"/>
                        </a:rPr>
                        <a:t>Bank:</a:t>
                      </a: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r>
              <a:tr h="193737">
                <a:tc>
                  <a:txBody>
                    <a:bodyPr/>
                    <a:lstStyle/>
                    <a:p>
                      <a:pPr algn="l" fontAlgn="b"/>
                      <a:r>
                        <a:rPr lang="en-US" sz="500" b="0" i="0" u="none" strike="noStrike" dirty="0">
                          <a:effectLst/>
                          <a:latin typeface="Arial" panose="020B0604020202020204" pitchFamily="34" charset="0"/>
                        </a:rPr>
                        <a:t>Name</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560">
                <a:tc>
                  <a:txBody>
                    <a:bodyPr/>
                    <a:lstStyle/>
                    <a:p>
                      <a:pPr algn="l" fontAlgn="b"/>
                      <a:r>
                        <a:rPr lang="en-US" sz="500" b="0" i="0" u="none" strike="noStrike" dirty="0">
                          <a:effectLst/>
                          <a:latin typeface="Arial" panose="020B0604020202020204" pitchFamily="34" charset="0"/>
                        </a:rPr>
                        <a:t>Address</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011">
                <a:tc>
                  <a:txBody>
                    <a:bodyPr/>
                    <a:lstStyle/>
                    <a:p>
                      <a:pPr algn="l" fontAlgn="b"/>
                      <a:r>
                        <a:rPr lang="en-US" sz="500" b="0" i="0" u="none" strike="noStrike" dirty="0">
                          <a:effectLst/>
                          <a:latin typeface="Arial" panose="020B0604020202020204" pitchFamily="34" charset="0"/>
                        </a:rPr>
                        <a:t>Routing Number</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011">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r>
              <a:tr h="95450">
                <a:tc>
                  <a:txBody>
                    <a:bodyPr/>
                    <a:lstStyle/>
                    <a:p>
                      <a:pPr algn="l" fontAlgn="b"/>
                      <a:r>
                        <a:rPr lang="en-US" sz="500" b="0" i="0" u="none" strike="noStrike" dirty="0">
                          <a:effectLst/>
                          <a:latin typeface="Arial" panose="020B0604020202020204" pitchFamily="34" charset="0"/>
                        </a:rPr>
                        <a:t>Requested By:</a:t>
                      </a:r>
                    </a:p>
                  </a:txBody>
                  <a:tcPr marL="4017" marR="4017" marT="4017" marB="0" anchor="b">
                    <a:lnL>
                      <a:noFill/>
                    </a:lnL>
                    <a:lnR>
                      <a:noFill/>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dirty="0">
                          <a:effectLst/>
                          <a:latin typeface="Arial" panose="020B0604020202020204" pitchFamily="34" charset="0"/>
                        </a:rPr>
                        <a:t>Approved By:</a:t>
                      </a:r>
                    </a:p>
                  </a:txBody>
                  <a:tcPr marL="4017" marR="4017" marT="4017" marB="0" anchor="b">
                    <a:lnL>
                      <a:noFill/>
                    </a:lnL>
                    <a:lnR>
                      <a:noFill/>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232">
                <a:tc>
                  <a:txBody>
                    <a:bodyPr/>
                    <a:lstStyle/>
                    <a:p>
                      <a:pPr algn="l" fontAlgn="b"/>
                      <a:r>
                        <a:rPr lang="en-US" sz="500" b="1" i="0" u="none" strike="noStrike" dirty="0">
                          <a:effectLst/>
                          <a:latin typeface="Arial" panose="020B0604020202020204" pitchFamily="34" charset="0"/>
                        </a:rPr>
                        <a:t>Description:</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r>
              <a:tr h="99232">
                <a:tc gridSpan="6">
                  <a:txBody>
                    <a:bodyPr/>
                    <a:lstStyle/>
                    <a:p>
                      <a:pPr algn="ctr" fontAlgn="b"/>
                      <a:r>
                        <a:rPr lang="en-US" sz="500" b="1" i="0" u="none" strike="noStrike" dirty="0">
                          <a:effectLst/>
                          <a:latin typeface="Arial" panose="020B0604020202020204" pitchFamily="34" charset="0"/>
                        </a:rPr>
                        <a:t>A copy of the wire transfer acknowledgement will be provided once the transfer has been requested.</a:t>
                      </a:r>
                    </a:p>
                  </a:txBody>
                  <a:tcPr marL="4017" marR="4017" marT="40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Text Placeholder 6"/>
          <p:cNvSpPr txBox="1">
            <a:spLocks/>
          </p:cNvSpPr>
          <p:nvPr/>
        </p:nvSpPr>
        <p:spPr>
          <a:xfrm>
            <a:off x="510273" y="1661982"/>
            <a:ext cx="5305639" cy="4269259"/>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Arial" panose="020B0604020202020204" pitchFamily="34" charset="0"/>
                <a:ea typeface="+mn-ea"/>
                <a:cs typeface="Arial" panose="020B0604020202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None/>
            </a:pPr>
            <a:r>
              <a:rPr lang="en-US" sz="1600" b="1" dirty="0" smtClean="0"/>
              <a:t>Amount: </a:t>
            </a:r>
            <a:r>
              <a:rPr lang="en-US" sz="1600" dirty="0" smtClean="0"/>
              <a:t>US Dollar amount you want sent.</a:t>
            </a:r>
          </a:p>
          <a:p>
            <a:pPr marL="0" indent="0">
              <a:buNone/>
            </a:pPr>
            <a:endParaRPr lang="en-US" sz="1600" b="1" dirty="0" smtClean="0"/>
          </a:p>
          <a:p>
            <a:pPr marL="0" indent="0">
              <a:buNone/>
            </a:pPr>
            <a:r>
              <a:rPr lang="en-US" sz="1600" b="1" dirty="0" smtClean="0"/>
              <a:t>Currency: </a:t>
            </a:r>
            <a:r>
              <a:rPr lang="en-US" sz="1600" dirty="0" smtClean="0"/>
              <a:t>USD</a:t>
            </a:r>
          </a:p>
          <a:p>
            <a:pPr marL="0" indent="0">
              <a:buNone/>
            </a:pPr>
            <a:endParaRPr lang="en-US" sz="1600" b="1" dirty="0" smtClean="0"/>
          </a:p>
          <a:p>
            <a:pPr marL="0" indent="0">
              <a:buNone/>
            </a:pPr>
            <a:r>
              <a:rPr lang="en-US" sz="1600" b="1" dirty="0" smtClean="0"/>
              <a:t>Account Number: </a:t>
            </a:r>
            <a:r>
              <a:rPr lang="en-US" sz="1600" dirty="0" smtClean="0"/>
              <a:t>Account code-where it should be charged.</a:t>
            </a:r>
          </a:p>
          <a:p>
            <a:pPr marL="0" indent="0">
              <a:buNone/>
            </a:pPr>
            <a:endParaRPr lang="en-US" sz="1600" b="1" dirty="0" smtClean="0"/>
          </a:p>
          <a:p>
            <a:pPr marL="0" indent="0">
              <a:buNone/>
            </a:pPr>
            <a:r>
              <a:rPr lang="en-US" sz="1600" b="1" dirty="0" smtClean="0"/>
              <a:t>Beneficiary Name: </a:t>
            </a:r>
            <a:r>
              <a:rPr lang="en-US" sz="1600" dirty="0" smtClean="0"/>
              <a:t>EXACT name on the bank account.  Do not use initials for names.</a:t>
            </a:r>
          </a:p>
          <a:p>
            <a:pPr marL="0" indent="0">
              <a:buNone/>
            </a:pPr>
            <a:endParaRPr lang="en-US" sz="1600" b="1" dirty="0" smtClean="0"/>
          </a:p>
          <a:p>
            <a:pPr marL="0" indent="0">
              <a:buNone/>
            </a:pPr>
            <a:r>
              <a:rPr lang="en-US" sz="1600" b="1" dirty="0" smtClean="0"/>
              <a:t>Member ID: </a:t>
            </a:r>
            <a:r>
              <a:rPr lang="en-US" sz="1600" dirty="0" smtClean="0"/>
              <a:t>Only if it is a reimbursement for a member.</a:t>
            </a:r>
          </a:p>
          <a:p>
            <a:pPr marL="0" indent="0">
              <a:buNone/>
            </a:pPr>
            <a:endParaRPr lang="en-US" sz="1600" b="1" dirty="0" smtClean="0"/>
          </a:p>
          <a:p>
            <a:pPr marL="0" indent="0">
              <a:buNone/>
            </a:pPr>
            <a:r>
              <a:rPr lang="en-US" sz="1600" b="1" dirty="0" smtClean="0"/>
              <a:t>Bank Acct #:  </a:t>
            </a:r>
            <a:r>
              <a:rPr lang="en-US" sz="1600" dirty="0" smtClean="0"/>
              <a:t>Beneficiary bank account number.</a:t>
            </a:r>
          </a:p>
          <a:p>
            <a:pPr marL="0" indent="0">
              <a:buNone/>
            </a:pPr>
            <a:endParaRPr lang="en-US" sz="1600" b="1" dirty="0" smtClean="0"/>
          </a:p>
          <a:p>
            <a:pPr marL="0" indent="0">
              <a:buNone/>
            </a:pPr>
            <a:r>
              <a:rPr lang="en-US" sz="1600" b="1" dirty="0" smtClean="0"/>
              <a:t>E-mail Address:  </a:t>
            </a:r>
            <a:r>
              <a:rPr lang="en-US" sz="1600" dirty="0" smtClean="0"/>
              <a:t>Person you want notified of the receipt of the funds.</a:t>
            </a:r>
            <a:endParaRPr lang="en-US" sz="1600" dirty="0"/>
          </a:p>
        </p:txBody>
      </p:sp>
    </p:spTree>
    <p:extLst>
      <p:ext uri="{BB962C8B-B14F-4D97-AF65-F5344CB8AC3E}">
        <p14:creationId xmlns:p14="http://schemas.microsoft.com/office/powerpoint/2010/main" val="2774839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042" y="192261"/>
            <a:ext cx="10160000" cy="606810"/>
          </a:xfrm>
        </p:spPr>
        <p:txBody>
          <a:bodyPr/>
          <a:lstStyle/>
          <a:p>
            <a:r>
              <a:rPr lang="en-US" dirty="0"/>
              <a:t>Domestic Wire </a:t>
            </a:r>
            <a:r>
              <a:rPr lang="en-US" dirty="0" smtClean="0"/>
              <a:t>Transfers Bank </a:t>
            </a:r>
            <a:r>
              <a:rPr lang="en-US" dirty="0"/>
              <a:t>Info:</a:t>
            </a:r>
          </a:p>
        </p:txBody>
      </p:sp>
      <p:graphicFrame>
        <p:nvGraphicFramePr>
          <p:cNvPr id="4" name="Content Placeholder 7"/>
          <p:cNvGraphicFramePr>
            <a:graphicFrameLocks noGrp="1"/>
          </p:cNvGraphicFramePr>
          <p:nvPr>
            <p:ph idx="1"/>
            <p:extLst>
              <p:ext uri="{D42A27DB-BD31-4B8C-83A1-F6EECF244321}">
                <p14:modId xmlns:p14="http://schemas.microsoft.com/office/powerpoint/2010/main" val="2599569457"/>
              </p:ext>
            </p:extLst>
          </p:nvPr>
        </p:nvGraphicFramePr>
        <p:xfrm>
          <a:off x="6825132" y="920171"/>
          <a:ext cx="4176505" cy="5735315"/>
        </p:xfrm>
        <a:graphic>
          <a:graphicData uri="http://schemas.openxmlformats.org/drawingml/2006/table">
            <a:tbl>
              <a:tblPr/>
              <a:tblGrid>
                <a:gridCol w="677759"/>
                <a:gridCol w="702994"/>
                <a:gridCol w="692178"/>
                <a:gridCol w="702994"/>
                <a:gridCol w="697586"/>
                <a:gridCol w="702994"/>
              </a:tblGrid>
              <a:tr h="148161">
                <a:tc gridSpan="6">
                  <a:txBody>
                    <a:bodyPr/>
                    <a:lstStyle/>
                    <a:p>
                      <a:pPr algn="ctr" fontAlgn="b"/>
                      <a:r>
                        <a:rPr lang="en-US" sz="800" b="0" i="0" u="none" strike="noStrike" dirty="0">
                          <a:effectLst/>
                          <a:latin typeface="Arial" panose="020B0604020202020204" pitchFamily="34" charset="0"/>
                        </a:rPr>
                        <a:t>MDRT WIRE TRANSFER REQUEST</a:t>
                      </a:r>
                    </a:p>
                  </a:txBody>
                  <a:tcPr marL="4017" marR="4017" marT="40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r>
              <a:tr h="155934">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dirty="0">
                          <a:effectLst/>
                          <a:latin typeface="Arial" panose="020B0604020202020204" pitchFamily="34" charset="0"/>
                        </a:rPr>
                        <a:t>Date Submitted:</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934">
                <a:tc>
                  <a:txBody>
                    <a:bodyPr/>
                    <a:lstStyle/>
                    <a:p>
                      <a:pPr algn="r" fontAlgn="b"/>
                      <a:r>
                        <a:rPr lang="en-US" sz="500" b="0" i="0" u="none" strike="noStrike" dirty="0">
                          <a:effectLst/>
                          <a:latin typeface="Arial" panose="020B0604020202020204" pitchFamily="34" charset="0"/>
                        </a:rPr>
                        <a:t>Amount $</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r" fontAlgn="b"/>
                      <a:r>
                        <a:rPr lang="en-US" sz="500" b="0" i="0" u="none" strike="noStrike" dirty="0">
                          <a:effectLst/>
                          <a:latin typeface="Arial" panose="020B0604020202020204" pitchFamily="34" charset="0"/>
                        </a:rPr>
                        <a:t>Currency</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r" fontAlgn="b"/>
                      <a:r>
                        <a:rPr lang="en-US" sz="500" b="0" i="0" u="none" strike="noStrike" dirty="0">
                          <a:effectLst/>
                          <a:latin typeface="Arial" panose="020B0604020202020204" pitchFamily="34" charset="0"/>
                        </a:rPr>
                        <a:t>Date Required:</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r"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99232">
                <a:tc>
                  <a:txBody>
                    <a:bodyPr/>
                    <a:lstStyle/>
                    <a:p>
                      <a:pPr algn="l" fontAlgn="b"/>
                      <a:r>
                        <a:rPr lang="en-US" sz="500" b="1" i="0" u="none" strike="noStrike" dirty="0">
                          <a:effectLst/>
                          <a:latin typeface="Arial" panose="020B0604020202020204" pitchFamily="34" charset="0"/>
                        </a:rPr>
                        <a:t>Beneficiary:</a:t>
                      </a: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r" fontAlgn="b"/>
                      <a:r>
                        <a:rPr lang="en-US" sz="500" b="0" i="0" u="none" strike="noStrike" dirty="0">
                          <a:effectLst/>
                          <a:latin typeface="Arial" panose="020B0604020202020204" pitchFamily="34" charset="0"/>
                        </a:rPr>
                        <a:t>Account Number:</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461">
                <a:tc>
                  <a:txBody>
                    <a:bodyPr/>
                    <a:lstStyle/>
                    <a:p>
                      <a:pPr algn="l" fontAlgn="b"/>
                      <a:r>
                        <a:rPr lang="en-US" sz="500" b="0" i="0" u="none" strike="noStrike" dirty="0">
                          <a:effectLst/>
                          <a:latin typeface="Arial" panose="020B0604020202020204" pitchFamily="34" charset="0"/>
                        </a:rPr>
                        <a:t>Name</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560">
                <a:tc>
                  <a:txBody>
                    <a:bodyPr/>
                    <a:lstStyle/>
                    <a:p>
                      <a:pPr algn="l" fontAlgn="b"/>
                      <a:r>
                        <a:rPr lang="en-US" sz="500" b="0" i="0" u="none" strike="noStrike" dirty="0">
                          <a:effectLst/>
                          <a:latin typeface="Arial" panose="020B0604020202020204" pitchFamily="34" charset="0"/>
                        </a:rPr>
                        <a:t>Member ID</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560">
                <a:tc>
                  <a:txBody>
                    <a:bodyPr/>
                    <a:lstStyle/>
                    <a:p>
                      <a:pPr algn="l" fontAlgn="b"/>
                      <a:r>
                        <a:rPr lang="en-US" sz="500" b="0" i="0" u="none" strike="noStrike" dirty="0">
                          <a:effectLst/>
                          <a:latin typeface="Arial" panose="020B0604020202020204" pitchFamily="34" charset="0"/>
                        </a:rPr>
                        <a:t>Address</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3737">
                <a:tc>
                  <a:txBody>
                    <a:bodyPr/>
                    <a:lstStyle/>
                    <a:p>
                      <a:pPr algn="l" fontAlgn="b"/>
                      <a:r>
                        <a:rPr lang="en-US" sz="500" b="0" i="0" u="none" strike="noStrike" dirty="0">
                          <a:effectLst/>
                          <a:latin typeface="Arial" panose="020B0604020202020204" pitchFamily="34" charset="0"/>
                        </a:rPr>
                        <a:t>Bank Acct No.</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461">
                <a:tc>
                  <a:txBody>
                    <a:bodyPr/>
                    <a:lstStyle/>
                    <a:p>
                      <a:pPr algn="l" fontAlgn="b"/>
                      <a:r>
                        <a:rPr lang="en-US" sz="500" b="0" i="0" u="none" strike="noStrike" dirty="0">
                          <a:effectLst/>
                          <a:latin typeface="Arial" panose="020B0604020202020204" pitchFamily="34" charset="0"/>
                        </a:rPr>
                        <a:t>e-Mail Address:</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r>
              <a:tr h="99232">
                <a:tc>
                  <a:txBody>
                    <a:bodyPr/>
                    <a:lstStyle/>
                    <a:p>
                      <a:pPr algn="l" fontAlgn="b"/>
                      <a:r>
                        <a:rPr lang="en-US" sz="500" b="1" i="0" u="none" strike="noStrike" dirty="0">
                          <a:effectLst/>
                          <a:latin typeface="Arial" panose="020B0604020202020204" pitchFamily="34" charset="0"/>
                        </a:rPr>
                        <a:t>Bank:</a:t>
                      </a: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r>
              <a:tr h="193737">
                <a:tc>
                  <a:txBody>
                    <a:bodyPr/>
                    <a:lstStyle/>
                    <a:p>
                      <a:pPr algn="l" fontAlgn="b"/>
                      <a:r>
                        <a:rPr lang="en-US" sz="500" b="0" i="0" u="none" strike="noStrike" dirty="0">
                          <a:effectLst/>
                          <a:latin typeface="Arial" panose="020B0604020202020204" pitchFamily="34" charset="0"/>
                        </a:rPr>
                        <a:t>Name</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560">
                <a:tc>
                  <a:txBody>
                    <a:bodyPr/>
                    <a:lstStyle/>
                    <a:p>
                      <a:pPr algn="l" fontAlgn="b"/>
                      <a:r>
                        <a:rPr lang="en-US" sz="500" b="0" i="0" u="none" strike="noStrike" dirty="0">
                          <a:effectLst/>
                          <a:latin typeface="Arial" panose="020B0604020202020204" pitchFamily="34" charset="0"/>
                        </a:rPr>
                        <a:t>Address</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56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011">
                <a:tc>
                  <a:txBody>
                    <a:bodyPr/>
                    <a:lstStyle/>
                    <a:p>
                      <a:pPr algn="l" fontAlgn="b"/>
                      <a:r>
                        <a:rPr lang="en-US" sz="500" b="0" i="0" u="none" strike="noStrike" dirty="0">
                          <a:effectLst/>
                          <a:latin typeface="Arial" panose="020B0604020202020204" pitchFamily="34" charset="0"/>
                        </a:rPr>
                        <a:t>Routing Number</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011">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r>
              <a:tr h="95450">
                <a:tc>
                  <a:txBody>
                    <a:bodyPr/>
                    <a:lstStyle/>
                    <a:p>
                      <a:pPr algn="l" fontAlgn="b"/>
                      <a:r>
                        <a:rPr lang="en-US" sz="500" b="0" i="0" u="none" strike="noStrike" dirty="0">
                          <a:effectLst/>
                          <a:latin typeface="Arial" panose="020B0604020202020204" pitchFamily="34" charset="0"/>
                        </a:rPr>
                        <a:t>Requested By:</a:t>
                      </a:r>
                    </a:p>
                  </a:txBody>
                  <a:tcPr marL="4017" marR="4017" marT="4017" marB="0" anchor="b">
                    <a:lnL>
                      <a:noFill/>
                    </a:lnL>
                    <a:lnR>
                      <a:noFill/>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dirty="0">
                          <a:effectLst/>
                          <a:latin typeface="Arial" panose="020B0604020202020204" pitchFamily="34" charset="0"/>
                        </a:rPr>
                        <a:t>Approved By:</a:t>
                      </a:r>
                    </a:p>
                  </a:txBody>
                  <a:tcPr marL="4017" marR="4017" marT="4017" marB="0" anchor="b">
                    <a:lnL>
                      <a:noFill/>
                    </a:lnL>
                    <a:lnR>
                      <a:noFill/>
                    </a:lnR>
                    <a:lnT>
                      <a:noFill/>
                    </a:lnT>
                    <a:lnB>
                      <a:noFill/>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dirty="0">
                          <a:effectLst/>
                          <a:latin typeface="Arial" panose="020B0604020202020204" pitchFamily="34" charset="0"/>
                        </a:rPr>
                        <a:t> </a:t>
                      </a: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232">
                <a:tc>
                  <a:txBody>
                    <a:bodyPr/>
                    <a:lstStyle/>
                    <a:p>
                      <a:pPr algn="l" fontAlgn="b"/>
                      <a:r>
                        <a:rPr lang="en-US" sz="500" b="1" i="0" u="none" strike="noStrike" dirty="0">
                          <a:effectLst/>
                          <a:latin typeface="Arial" panose="020B0604020202020204" pitchFamily="34" charset="0"/>
                        </a:rPr>
                        <a:t>Description:</a:t>
                      </a: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en-US" sz="500" b="0" i="0" u="none" strike="noStrike" dirty="0">
                          <a:effectLst/>
                          <a:latin typeface="Arial" panose="020B0604020202020204" pitchFamily="34" charset="0"/>
                        </a:rPr>
                        <a:t> </a:t>
                      </a:r>
                    </a:p>
                  </a:txBody>
                  <a:tcPr marL="4017" marR="4017" marT="4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450">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a:noFill/>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dirty="0">
                        <a:effectLst/>
                        <a:latin typeface="Arial" panose="020B0604020202020204" pitchFamily="34" charset="0"/>
                      </a:endParaRPr>
                    </a:p>
                  </a:txBody>
                  <a:tcPr marL="4017" marR="4017" marT="4017" marB="0" anchor="b">
                    <a:lnL>
                      <a:noFill/>
                    </a:lnL>
                    <a:lnR>
                      <a:noFill/>
                    </a:lnR>
                    <a:lnT w="6350" cap="flat" cmpd="sng" algn="ctr">
                      <a:solidFill>
                        <a:srgbClr val="000000"/>
                      </a:solidFill>
                      <a:prstDash val="solid"/>
                      <a:round/>
                      <a:headEnd type="none" w="med" len="med"/>
                      <a:tailEnd type="none" w="med" len="med"/>
                    </a:lnT>
                    <a:lnB>
                      <a:noFill/>
                    </a:lnB>
                  </a:tcPr>
                </a:tc>
              </a:tr>
              <a:tr h="99232">
                <a:tc gridSpan="6">
                  <a:txBody>
                    <a:bodyPr/>
                    <a:lstStyle/>
                    <a:p>
                      <a:pPr algn="ctr" fontAlgn="b"/>
                      <a:r>
                        <a:rPr lang="en-US" sz="500" b="1" i="0" u="none" strike="noStrike" dirty="0">
                          <a:effectLst/>
                          <a:latin typeface="Arial" panose="020B0604020202020204" pitchFamily="34" charset="0"/>
                        </a:rPr>
                        <a:t>A copy of the wire transfer acknowledgement will be provided once the transfer has been requested.</a:t>
                      </a:r>
                    </a:p>
                  </a:txBody>
                  <a:tcPr marL="4017" marR="4017" marT="40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Text Placeholder 6"/>
          <p:cNvSpPr txBox="1">
            <a:spLocks/>
          </p:cNvSpPr>
          <p:nvPr/>
        </p:nvSpPr>
        <p:spPr>
          <a:xfrm>
            <a:off x="378467" y="1060618"/>
            <a:ext cx="5882290" cy="4269259"/>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Arial" panose="020B0604020202020204" pitchFamily="34" charset="0"/>
                <a:ea typeface="+mn-ea"/>
                <a:cs typeface="Arial" panose="020B0604020202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None/>
            </a:pPr>
            <a:r>
              <a:rPr lang="en-US" sz="1600" b="1" dirty="0"/>
              <a:t>Name:  </a:t>
            </a:r>
            <a:r>
              <a:rPr lang="en-US" sz="1600" dirty="0"/>
              <a:t>Bank </a:t>
            </a:r>
            <a:r>
              <a:rPr lang="en-US" sz="1600" dirty="0" smtClean="0"/>
              <a:t>Name</a:t>
            </a:r>
          </a:p>
          <a:p>
            <a:pPr marL="0" indent="0">
              <a:buNone/>
            </a:pPr>
            <a:endParaRPr lang="en-US" sz="1600" dirty="0"/>
          </a:p>
          <a:p>
            <a:pPr marL="0" indent="0">
              <a:buNone/>
            </a:pPr>
            <a:r>
              <a:rPr lang="en-US" sz="1600" b="1" dirty="0"/>
              <a:t>Address:  </a:t>
            </a:r>
            <a:r>
              <a:rPr lang="en-US" sz="1600" dirty="0"/>
              <a:t>Bank </a:t>
            </a:r>
            <a:r>
              <a:rPr lang="en-US" sz="1600" dirty="0" smtClean="0"/>
              <a:t>Address</a:t>
            </a:r>
          </a:p>
          <a:p>
            <a:pPr marL="0" indent="0">
              <a:buNone/>
            </a:pPr>
            <a:endParaRPr lang="en-US" sz="1600" dirty="0"/>
          </a:p>
          <a:p>
            <a:pPr marL="0" indent="0">
              <a:buNone/>
            </a:pPr>
            <a:r>
              <a:rPr lang="en-US" sz="1600" b="1" dirty="0"/>
              <a:t>Routing </a:t>
            </a:r>
            <a:r>
              <a:rPr lang="en-US" sz="1600" b="1" dirty="0" smtClean="0"/>
              <a:t>Number: </a:t>
            </a:r>
            <a:r>
              <a:rPr lang="en-US" sz="1600" dirty="0" smtClean="0"/>
              <a:t>Routing </a:t>
            </a:r>
            <a:r>
              <a:rPr lang="en-US" sz="1600" dirty="0"/>
              <a:t>or Federal ABA number of </a:t>
            </a:r>
            <a:r>
              <a:rPr lang="en-US" sz="1600" dirty="0" smtClean="0"/>
              <a:t>receiving </a:t>
            </a:r>
            <a:r>
              <a:rPr lang="en-US" sz="1600" dirty="0"/>
              <a:t>bank</a:t>
            </a:r>
            <a:r>
              <a:rPr lang="en-US" sz="1600" dirty="0" smtClean="0"/>
              <a:t>.  The routing number is 9 digits and identifies the bank.</a:t>
            </a:r>
          </a:p>
          <a:p>
            <a:pPr marL="0" indent="0">
              <a:buNone/>
            </a:pPr>
            <a:endParaRPr lang="en-US" sz="1600" dirty="0"/>
          </a:p>
          <a:p>
            <a:pPr marL="0" indent="0">
              <a:buNone/>
            </a:pPr>
            <a:r>
              <a:rPr lang="en-US" sz="1600" b="1" dirty="0"/>
              <a:t>Requested by: </a:t>
            </a:r>
            <a:r>
              <a:rPr lang="en-US" sz="1600" dirty="0" smtClean="0"/>
              <a:t>Person </a:t>
            </a:r>
            <a:r>
              <a:rPr lang="en-US" sz="1600" dirty="0"/>
              <a:t>requesting </a:t>
            </a:r>
            <a:r>
              <a:rPr lang="en-US" sz="1600" dirty="0" smtClean="0"/>
              <a:t>wire</a:t>
            </a:r>
          </a:p>
          <a:p>
            <a:pPr marL="0" indent="0">
              <a:buNone/>
            </a:pPr>
            <a:endParaRPr lang="en-US" sz="1600" dirty="0"/>
          </a:p>
          <a:p>
            <a:pPr marL="0" indent="0">
              <a:buNone/>
            </a:pPr>
            <a:r>
              <a:rPr lang="en-US" sz="1600" b="1" dirty="0"/>
              <a:t>Approved by: </a:t>
            </a:r>
            <a:r>
              <a:rPr lang="en-US" sz="1600" dirty="0" smtClean="0"/>
              <a:t>The </a:t>
            </a:r>
            <a:r>
              <a:rPr lang="en-US" sz="1600" dirty="0"/>
              <a:t>director that is being charged for the expense</a:t>
            </a:r>
            <a:r>
              <a:rPr lang="en-US" sz="1600" dirty="0" smtClean="0"/>
              <a:t>.</a:t>
            </a:r>
          </a:p>
          <a:p>
            <a:pPr marL="0" indent="0">
              <a:buNone/>
            </a:pPr>
            <a:endParaRPr lang="en-US" sz="1600" dirty="0"/>
          </a:p>
          <a:p>
            <a:pPr marL="0" indent="0">
              <a:buNone/>
            </a:pPr>
            <a:r>
              <a:rPr lang="en-US" sz="1600" b="1" dirty="0"/>
              <a:t>Description: </a:t>
            </a:r>
            <a:r>
              <a:rPr lang="en-US" sz="1600" dirty="0" smtClean="0"/>
              <a:t>The </a:t>
            </a:r>
            <a:r>
              <a:rPr lang="en-US" sz="1600" dirty="0"/>
              <a:t>verbiage you want put in the description of the wire so that the beneficiary knows what it is for. </a:t>
            </a:r>
            <a:r>
              <a:rPr lang="en-US" sz="1600" dirty="0" smtClean="0"/>
              <a:t>For </a:t>
            </a:r>
            <a:r>
              <a:rPr lang="en-US" sz="1600" dirty="0"/>
              <a:t>example, an invoice number or contract number or meeting date</a:t>
            </a:r>
            <a:r>
              <a:rPr lang="en-US" sz="1600" dirty="0" smtClean="0"/>
              <a:t>.</a:t>
            </a:r>
          </a:p>
          <a:p>
            <a:pPr marL="0" indent="0">
              <a:buNone/>
            </a:pPr>
            <a:endParaRPr lang="en-US" sz="1600" dirty="0"/>
          </a:p>
          <a:p>
            <a:pPr marL="0" indent="0">
              <a:buNone/>
            </a:pPr>
            <a:r>
              <a:rPr lang="en-US" sz="1600" dirty="0"/>
              <a:t>The person requesting the wire is cc’d on the e-mail sent to the beneficiary/vendor and is given a hard copy of the transaction report after the wire is issued.</a:t>
            </a:r>
          </a:p>
        </p:txBody>
      </p:sp>
    </p:spTree>
    <p:extLst>
      <p:ext uri="{BB962C8B-B14F-4D97-AF65-F5344CB8AC3E}">
        <p14:creationId xmlns:p14="http://schemas.microsoft.com/office/powerpoint/2010/main" val="1012565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041" y="192261"/>
            <a:ext cx="10899131" cy="606810"/>
          </a:xfrm>
        </p:spPr>
        <p:txBody>
          <a:bodyPr/>
          <a:lstStyle/>
          <a:p>
            <a:r>
              <a:rPr lang="en-US" dirty="0"/>
              <a:t>International Wire </a:t>
            </a:r>
            <a:r>
              <a:rPr lang="en-US" dirty="0" smtClean="0"/>
              <a:t>Transfers Beneficiary </a:t>
            </a:r>
            <a:r>
              <a:rPr lang="en-US" dirty="0"/>
              <a:t>Info:</a:t>
            </a:r>
          </a:p>
        </p:txBody>
      </p:sp>
      <p:sp>
        <p:nvSpPr>
          <p:cNvPr id="5" name="Text Placeholder 6"/>
          <p:cNvSpPr txBox="1">
            <a:spLocks/>
          </p:cNvSpPr>
          <p:nvPr/>
        </p:nvSpPr>
        <p:spPr>
          <a:xfrm>
            <a:off x="378467" y="1324230"/>
            <a:ext cx="5429209" cy="4977717"/>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Arial" panose="020B0604020202020204" pitchFamily="34" charset="0"/>
                <a:ea typeface="+mn-ea"/>
                <a:cs typeface="Arial" panose="020B0604020202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None/>
            </a:pPr>
            <a:r>
              <a:rPr lang="en-US" sz="1600" b="1" dirty="0" smtClean="0"/>
              <a:t>Amount: </a:t>
            </a:r>
            <a:r>
              <a:rPr lang="en-US" sz="1600" dirty="0" smtClean="0"/>
              <a:t>The amount you want sent in foreign currency or USD currency to a foreign country.</a:t>
            </a:r>
          </a:p>
          <a:p>
            <a:pPr marL="0" indent="0">
              <a:buNone/>
            </a:pPr>
            <a:endParaRPr lang="en-US" sz="1600" dirty="0"/>
          </a:p>
          <a:p>
            <a:pPr marL="0" indent="0">
              <a:buNone/>
            </a:pPr>
            <a:r>
              <a:rPr lang="en-US" sz="1600" b="1" dirty="0"/>
              <a:t>Currency: </a:t>
            </a:r>
            <a:r>
              <a:rPr lang="en-US" sz="1600" dirty="0" smtClean="0"/>
              <a:t>The </a:t>
            </a:r>
            <a:r>
              <a:rPr lang="en-US" sz="1600" dirty="0"/>
              <a:t>type of currency you want it sent in</a:t>
            </a:r>
            <a:r>
              <a:rPr lang="en-US" sz="1600" dirty="0" smtClean="0"/>
              <a:t>.</a:t>
            </a:r>
          </a:p>
          <a:p>
            <a:pPr marL="0" indent="0">
              <a:buNone/>
            </a:pPr>
            <a:endParaRPr lang="en-US" sz="1600" dirty="0"/>
          </a:p>
          <a:p>
            <a:pPr marL="0" indent="0">
              <a:buNone/>
            </a:pPr>
            <a:r>
              <a:rPr lang="en-US" sz="1600" b="1" dirty="0"/>
              <a:t>Account Number: </a:t>
            </a:r>
            <a:r>
              <a:rPr lang="en-US" sz="1600" dirty="0" smtClean="0"/>
              <a:t>Account </a:t>
            </a:r>
            <a:r>
              <a:rPr lang="en-US" sz="1600" dirty="0"/>
              <a:t>code-where it should be charged</a:t>
            </a:r>
            <a:r>
              <a:rPr lang="en-US" sz="1600" dirty="0" smtClean="0"/>
              <a:t>.</a:t>
            </a:r>
          </a:p>
          <a:p>
            <a:pPr marL="0" indent="0">
              <a:buNone/>
            </a:pPr>
            <a:endParaRPr lang="en-US" sz="1600" dirty="0"/>
          </a:p>
          <a:p>
            <a:pPr marL="0" indent="0">
              <a:buNone/>
            </a:pPr>
            <a:r>
              <a:rPr lang="en-US" sz="1600" b="1" dirty="0"/>
              <a:t>Beneficiary Name: </a:t>
            </a:r>
            <a:r>
              <a:rPr lang="en-US" sz="1600" dirty="0" smtClean="0"/>
              <a:t>EXACT </a:t>
            </a:r>
            <a:r>
              <a:rPr lang="en-US" sz="1600" dirty="0"/>
              <a:t>name on the bank account.  </a:t>
            </a:r>
            <a:endParaRPr lang="en-US" sz="1600" dirty="0" smtClean="0"/>
          </a:p>
          <a:p>
            <a:pPr marL="0" indent="0">
              <a:buNone/>
            </a:pPr>
            <a:endParaRPr lang="en-US" sz="1600" dirty="0"/>
          </a:p>
          <a:p>
            <a:pPr marL="0" indent="0">
              <a:buNone/>
            </a:pPr>
            <a:r>
              <a:rPr lang="en-US" sz="1600" b="1" dirty="0"/>
              <a:t>Member ID: </a:t>
            </a:r>
            <a:r>
              <a:rPr lang="en-US" sz="1600" dirty="0" smtClean="0"/>
              <a:t>Only </a:t>
            </a:r>
            <a:r>
              <a:rPr lang="en-US" sz="1600" dirty="0"/>
              <a:t>if it is a reimbursement for a member</a:t>
            </a:r>
            <a:r>
              <a:rPr lang="en-US" sz="1600" dirty="0" smtClean="0"/>
              <a:t>.</a:t>
            </a:r>
          </a:p>
          <a:p>
            <a:pPr marL="0" indent="0">
              <a:buNone/>
            </a:pPr>
            <a:endParaRPr lang="en-US" sz="1600" dirty="0"/>
          </a:p>
          <a:p>
            <a:pPr marL="0" indent="0">
              <a:buNone/>
            </a:pPr>
            <a:r>
              <a:rPr lang="en-US" sz="1600" b="1" dirty="0"/>
              <a:t>Bank Acct #: </a:t>
            </a:r>
            <a:r>
              <a:rPr lang="en-US" sz="1600" dirty="0" smtClean="0"/>
              <a:t>Beneficiary </a:t>
            </a:r>
            <a:r>
              <a:rPr lang="en-US" sz="1600" dirty="0"/>
              <a:t>bank account number</a:t>
            </a:r>
            <a:r>
              <a:rPr lang="en-US" sz="1600" dirty="0" smtClean="0"/>
              <a:t>.</a:t>
            </a:r>
          </a:p>
          <a:p>
            <a:pPr marL="0" indent="0">
              <a:buNone/>
            </a:pPr>
            <a:endParaRPr lang="en-US" sz="1600" dirty="0"/>
          </a:p>
          <a:p>
            <a:pPr marL="0" indent="0">
              <a:buNone/>
            </a:pPr>
            <a:r>
              <a:rPr lang="en-US" sz="1600" b="1" dirty="0"/>
              <a:t>E-mail Address: </a:t>
            </a:r>
            <a:r>
              <a:rPr lang="en-US" sz="1600" dirty="0" smtClean="0"/>
              <a:t>Person </a:t>
            </a:r>
            <a:r>
              <a:rPr lang="en-US" sz="1600" dirty="0"/>
              <a:t>you want notified of the receipt of the funds.</a:t>
            </a:r>
          </a:p>
        </p:txBody>
      </p:sp>
      <p:graphicFrame>
        <p:nvGraphicFramePr>
          <p:cNvPr id="6" name="Content Placeholder 2"/>
          <p:cNvGraphicFramePr>
            <a:graphicFrameLocks noGrp="1"/>
          </p:cNvGraphicFramePr>
          <p:nvPr>
            <p:ph idx="1"/>
            <p:extLst>
              <p:ext uri="{D42A27DB-BD31-4B8C-83A1-F6EECF244321}">
                <p14:modId xmlns:p14="http://schemas.microsoft.com/office/powerpoint/2010/main" val="2691847540"/>
              </p:ext>
            </p:extLst>
          </p:nvPr>
        </p:nvGraphicFramePr>
        <p:xfrm>
          <a:off x="6486196" y="1021910"/>
          <a:ext cx="4312237" cy="5582355"/>
        </p:xfrm>
        <a:graphic>
          <a:graphicData uri="http://schemas.openxmlformats.org/drawingml/2006/table">
            <a:tbl>
              <a:tblPr>
                <a:tableStyleId>{5C22544A-7EE6-4342-B048-85BDC9FD1C3A}</a:tableStyleId>
              </a:tblPr>
              <a:tblGrid>
                <a:gridCol w="696179"/>
                <a:gridCol w="722101"/>
                <a:gridCol w="710991"/>
                <a:gridCol w="744319"/>
                <a:gridCol w="716546"/>
                <a:gridCol w="722101"/>
              </a:tblGrid>
              <a:tr h="132808">
                <a:tc gridSpan="6">
                  <a:txBody>
                    <a:bodyPr/>
                    <a:lstStyle/>
                    <a:p>
                      <a:pPr algn="ctr" fontAlgn="b"/>
                      <a:r>
                        <a:rPr lang="en-US" sz="1000" u="none" strike="noStrike" dirty="0">
                          <a:effectLst/>
                        </a:rPr>
                        <a:t>MDRT INTERNATIONAL WIRE TRANSFER REQUEST</a:t>
                      </a:r>
                      <a:endParaRPr lang="en-US" sz="10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38538">
                <a:tc>
                  <a:txBody>
                    <a:bodyPr/>
                    <a:lstStyle/>
                    <a:p>
                      <a:pPr algn="l" fontAlgn="b"/>
                      <a:endParaRPr lang="en-US" sz="700" b="0" i="0" u="none" strike="noStrike" dirty="0">
                        <a:effectLst/>
                        <a:latin typeface="Arial" panose="020B0604020202020204" pitchFamily="34" charset="0"/>
                      </a:endParaRPr>
                    </a:p>
                  </a:txBody>
                  <a:tcPr marL="3980" marR="3980" marT="3980" marB="0" anchor="b"/>
                </a:tc>
                <a:tc rowSpan="2">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rowSpan="2">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Date Submitted:</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138538">
                <a:tc>
                  <a:txBody>
                    <a:bodyPr/>
                    <a:lstStyle/>
                    <a:p>
                      <a:pPr algn="r" fontAlgn="b"/>
                      <a:r>
                        <a:rPr lang="en-US" sz="700" u="none" strike="noStrike" dirty="0">
                          <a:effectLst/>
                        </a:rPr>
                        <a:t>Amount $</a:t>
                      </a:r>
                      <a:endParaRPr lang="en-US" sz="700" b="0" i="0" u="none" strike="noStrike" dirty="0">
                        <a:effectLst/>
                        <a:latin typeface="Arial" panose="020B0604020202020204" pitchFamily="34" charset="0"/>
                      </a:endParaRPr>
                    </a:p>
                  </a:txBody>
                  <a:tcPr marL="3980" marR="3980" marT="3980" marB="0" anchor="b"/>
                </a:tc>
                <a:tc vMerge="1">
                  <a:txBody>
                    <a:bodyPr/>
                    <a:lstStyle/>
                    <a:p>
                      <a:endParaRPr lang="en-US"/>
                    </a:p>
                  </a:txBody>
                  <a:tcPr/>
                </a:tc>
                <a:tc>
                  <a:txBody>
                    <a:bodyPr/>
                    <a:lstStyle/>
                    <a:p>
                      <a:pPr algn="r" fontAlgn="b"/>
                      <a:r>
                        <a:rPr lang="en-US" sz="700" u="none" strike="noStrike" dirty="0">
                          <a:effectLst/>
                        </a:rPr>
                        <a:t>Currency</a:t>
                      </a:r>
                      <a:endParaRPr lang="en-US" sz="700" b="0" i="0" u="none" strike="noStrike" dirty="0">
                        <a:effectLst/>
                        <a:latin typeface="Arial" panose="020B0604020202020204" pitchFamily="34" charset="0"/>
                      </a:endParaRPr>
                    </a:p>
                  </a:txBody>
                  <a:tcPr marL="3980" marR="3980" marT="3980" marB="0" anchor="b"/>
                </a:tc>
                <a:tc vMerge="1">
                  <a:txBody>
                    <a:bodyPr/>
                    <a:lstStyle/>
                    <a:p>
                      <a:endParaRPr lang="en-US"/>
                    </a:p>
                  </a:txBody>
                  <a:tcPr/>
                </a:tc>
                <a:tc>
                  <a:txBody>
                    <a:bodyPr/>
                    <a:lstStyle/>
                    <a:p>
                      <a:pPr algn="r" fontAlgn="b"/>
                      <a:r>
                        <a:rPr lang="en-US" sz="700" u="none" strike="noStrike" dirty="0">
                          <a:effectLst/>
                        </a:rPr>
                        <a:t>Date Required:</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r"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Beneficiary:</a:t>
                      </a:r>
                      <a:endParaRPr lang="en-US" sz="700" b="1"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Account Number:</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6322">
                <a:tc>
                  <a:txBody>
                    <a:bodyPr/>
                    <a:lstStyle/>
                    <a:p>
                      <a:pPr algn="l" fontAlgn="b"/>
                      <a:r>
                        <a:rPr lang="en-US" sz="700" u="none" strike="noStrike" dirty="0">
                          <a:effectLst/>
                        </a:rPr>
                        <a:t>Name</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59529">
                <a:tc>
                  <a:txBody>
                    <a:bodyPr/>
                    <a:lstStyle/>
                    <a:p>
                      <a:pPr algn="l" fontAlgn="b"/>
                      <a:r>
                        <a:rPr lang="en-US" sz="700" u="none" strike="noStrike" dirty="0">
                          <a:effectLst/>
                        </a:rPr>
                        <a:t>Member ID</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281276">
                <a:tc>
                  <a:txBody>
                    <a:bodyPr/>
                    <a:lstStyle/>
                    <a:p>
                      <a:pPr algn="l" fontAlgn="b"/>
                      <a:r>
                        <a:rPr lang="en-US" sz="700" u="none" strike="noStrike" dirty="0">
                          <a:effectLst/>
                        </a:rPr>
                        <a:t>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2124">
                <a:tc>
                  <a:txBody>
                    <a:bodyPr/>
                    <a:lstStyle/>
                    <a:p>
                      <a:pPr algn="l" fontAlgn="b"/>
                      <a:r>
                        <a:rPr lang="en-US" sz="700" u="none" strike="noStrike" dirty="0">
                          <a:effectLst/>
                        </a:rPr>
                        <a:t>Bank Acct. No.</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6322">
                <a:tc>
                  <a:txBody>
                    <a:bodyPr/>
                    <a:lstStyle/>
                    <a:p>
                      <a:pPr algn="l" fontAlgn="b"/>
                      <a:r>
                        <a:rPr lang="en-US" sz="700" u="none" strike="noStrike" dirty="0">
                          <a:effectLst/>
                        </a:rPr>
                        <a:t>e-Mail 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600" u="sng" strike="noStrike" dirty="0">
                          <a:effectLst/>
                        </a:rPr>
                        <a:t> </a:t>
                      </a:r>
                      <a:endParaRPr lang="en-US" sz="600" b="0" i="0" u="sng" strike="noStrike" dirty="0">
                        <a:solidFill>
                          <a:srgbClr val="0000FF"/>
                        </a:solidFill>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Bank:</a:t>
                      </a:r>
                      <a:endParaRPr lang="en-US" sz="700" b="1"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2124">
                <a:tc>
                  <a:txBody>
                    <a:bodyPr/>
                    <a:lstStyle/>
                    <a:p>
                      <a:pPr algn="l" fontAlgn="b"/>
                      <a:r>
                        <a:rPr lang="en-US" sz="700" u="none" strike="noStrike" dirty="0">
                          <a:effectLst/>
                        </a:rPr>
                        <a:t>Name</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59529">
                <a:tc>
                  <a:txBody>
                    <a:bodyPr/>
                    <a:lstStyle/>
                    <a:p>
                      <a:pPr algn="l" fontAlgn="b"/>
                      <a:r>
                        <a:rPr lang="en-US" sz="700" u="none" strike="noStrike" dirty="0">
                          <a:effectLst/>
                        </a:rPr>
                        <a:t>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67926">
                <a:tc>
                  <a:txBody>
                    <a:bodyPr/>
                    <a:lstStyle/>
                    <a:p>
                      <a:pPr algn="l" fontAlgn="b"/>
                      <a:r>
                        <a:rPr lang="en-US" sz="700" u="none" strike="noStrike" dirty="0">
                          <a:effectLst/>
                        </a:rPr>
                        <a:t>Swift Number:</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67926">
                <a:tc>
                  <a:txBody>
                    <a:bodyPr/>
                    <a:lstStyle/>
                    <a:p>
                      <a:pPr algn="l" fontAlgn="b"/>
                      <a:r>
                        <a:rPr lang="en-US" sz="700" u="none" strike="noStrike" dirty="0">
                          <a:effectLst/>
                        </a:rPr>
                        <a:t>IBAN or IFSC Number</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r>
                        <a:rPr lang="en-US" sz="700" u="none" strike="noStrike" dirty="0">
                          <a:effectLst/>
                        </a:rPr>
                        <a:t>Requested By:</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Approved By:</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Description:</a:t>
                      </a:r>
                      <a:endParaRPr lang="en-US" sz="700" b="1"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gridSpan="6">
                  <a:txBody>
                    <a:bodyPr/>
                    <a:lstStyle/>
                    <a:p>
                      <a:pPr algn="ctr" fontAlgn="b"/>
                      <a:r>
                        <a:rPr lang="en-US" sz="700" u="none" strike="noStrike" dirty="0">
                          <a:effectLst/>
                        </a:rPr>
                        <a:t>A copy of the wire transfer acknowledgement will be provided once the transfer has been requested.</a:t>
                      </a:r>
                      <a:endParaRPr lang="en-US" sz="700" b="1"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26650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041" y="192261"/>
            <a:ext cx="10899131" cy="606810"/>
          </a:xfrm>
        </p:spPr>
        <p:txBody>
          <a:bodyPr/>
          <a:lstStyle/>
          <a:p>
            <a:r>
              <a:rPr lang="en-US" dirty="0"/>
              <a:t>International Wire </a:t>
            </a:r>
            <a:r>
              <a:rPr lang="en-US" dirty="0" smtClean="0"/>
              <a:t>Transfers Bank </a:t>
            </a:r>
            <a:r>
              <a:rPr lang="en-US" dirty="0"/>
              <a:t>Info:</a:t>
            </a:r>
          </a:p>
        </p:txBody>
      </p:sp>
      <p:sp>
        <p:nvSpPr>
          <p:cNvPr id="5" name="Text Placeholder 6"/>
          <p:cNvSpPr txBox="1">
            <a:spLocks/>
          </p:cNvSpPr>
          <p:nvPr/>
        </p:nvSpPr>
        <p:spPr>
          <a:xfrm>
            <a:off x="378467" y="1324230"/>
            <a:ext cx="5429209" cy="4977717"/>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Arial" panose="020B0604020202020204" pitchFamily="34" charset="0"/>
                <a:ea typeface="+mn-ea"/>
                <a:cs typeface="Arial" panose="020B0604020202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lvl="0" indent="0">
              <a:spcBef>
                <a:spcPts val="0"/>
              </a:spcBef>
              <a:buClrTx/>
              <a:buNone/>
            </a:pPr>
            <a:r>
              <a:rPr lang="en-US" sz="1600" b="1" dirty="0">
                <a:solidFill>
                  <a:prstClr val="black"/>
                </a:solidFill>
              </a:rPr>
              <a:t>Name</a:t>
            </a:r>
            <a:r>
              <a:rPr lang="en-US" sz="1600" dirty="0">
                <a:solidFill>
                  <a:prstClr val="black"/>
                </a:solidFill>
              </a:rPr>
              <a:t>:  Bank </a:t>
            </a:r>
            <a:r>
              <a:rPr lang="en-US" sz="1600" dirty="0" smtClean="0">
                <a:solidFill>
                  <a:prstClr val="black"/>
                </a:solidFill>
              </a:rPr>
              <a:t>Name</a:t>
            </a:r>
          </a:p>
          <a:p>
            <a:pPr marL="0" lvl="0" indent="0">
              <a:spcBef>
                <a:spcPts val="0"/>
              </a:spcBef>
              <a:buClrTx/>
              <a:buNone/>
            </a:pPr>
            <a:endParaRPr lang="en-US" sz="1600" dirty="0">
              <a:solidFill>
                <a:prstClr val="black"/>
              </a:solidFill>
            </a:endParaRPr>
          </a:p>
          <a:p>
            <a:pPr marL="0" lvl="0" indent="0">
              <a:spcBef>
                <a:spcPts val="0"/>
              </a:spcBef>
              <a:buClrTx/>
              <a:buNone/>
            </a:pPr>
            <a:r>
              <a:rPr lang="en-US" sz="1600" b="1" dirty="0">
                <a:solidFill>
                  <a:prstClr val="black"/>
                </a:solidFill>
              </a:rPr>
              <a:t>Address</a:t>
            </a:r>
            <a:r>
              <a:rPr lang="en-US" sz="1600" dirty="0">
                <a:solidFill>
                  <a:prstClr val="black"/>
                </a:solidFill>
              </a:rPr>
              <a:t>:  Bank </a:t>
            </a:r>
            <a:r>
              <a:rPr lang="en-US" sz="1600" dirty="0" smtClean="0">
                <a:solidFill>
                  <a:prstClr val="black"/>
                </a:solidFill>
              </a:rPr>
              <a:t>Address</a:t>
            </a:r>
          </a:p>
          <a:p>
            <a:pPr marL="0" lvl="0" indent="0">
              <a:spcBef>
                <a:spcPts val="0"/>
              </a:spcBef>
              <a:buClrTx/>
              <a:buNone/>
            </a:pPr>
            <a:endParaRPr lang="en-US" sz="1600" dirty="0">
              <a:solidFill>
                <a:prstClr val="black"/>
              </a:solidFill>
            </a:endParaRPr>
          </a:p>
          <a:p>
            <a:pPr marL="0" lvl="0" indent="0">
              <a:spcBef>
                <a:spcPts val="0"/>
              </a:spcBef>
              <a:buClrTx/>
              <a:buNone/>
            </a:pPr>
            <a:r>
              <a:rPr lang="en-US" sz="1600" b="1" dirty="0">
                <a:solidFill>
                  <a:prstClr val="black"/>
                </a:solidFill>
              </a:rPr>
              <a:t>Swift BIC</a:t>
            </a:r>
            <a:r>
              <a:rPr lang="en-US" sz="1600" dirty="0">
                <a:solidFill>
                  <a:prstClr val="black"/>
                </a:solidFill>
              </a:rPr>
              <a:t>: Refers to the unique bank identifier code of a particular bank.  They are used to ensure automated and accurate identification of financial institutions within payment systems when messages or money is transferred</a:t>
            </a:r>
            <a:r>
              <a:rPr lang="en-US" sz="1600" dirty="0" smtClean="0">
                <a:solidFill>
                  <a:prstClr val="black"/>
                </a:solidFill>
              </a:rPr>
              <a:t>.</a:t>
            </a:r>
          </a:p>
          <a:p>
            <a:pPr marL="0" lvl="0" indent="0">
              <a:spcBef>
                <a:spcPts val="0"/>
              </a:spcBef>
              <a:buClrTx/>
              <a:buNone/>
            </a:pPr>
            <a:endParaRPr lang="en-US" sz="1600" dirty="0">
              <a:solidFill>
                <a:prstClr val="black"/>
              </a:solidFill>
            </a:endParaRPr>
          </a:p>
          <a:p>
            <a:pPr marL="0" lvl="0" indent="0">
              <a:spcBef>
                <a:spcPts val="0"/>
              </a:spcBef>
              <a:buClrTx/>
              <a:buNone/>
            </a:pPr>
            <a:r>
              <a:rPr lang="en-US" sz="1600" b="1" dirty="0">
                <a:solidFill>
                  <a:prstClr val="black"/>
                </a:solidFill>
              </a:rPr>
              <a:t>IBAN or IFSC No</a:t>
            </a:r>
            <a:r>
              <a:rPr lang="en-US" sz="1600" dirty="0">
                <a:solidFill>
                  <a:prstClr val="black"/>
                </a:solidFill>
              </a:rPr>
              <a:t>.:  IBAN stands for International Bank Account Number and is a number attached to all accounts in the EU countries plus Norway, Switzerland, Liechtenstein and Hungary. IFSC No.: Indian Financial System Code is an alpha-numeric code that uniquely identifies a bank-branch.  This number is required to send funds to India.</a:t>
            </a:r>
          </a:p>
        </p:txBody>
      </p:sp>
      <p:graphicFrame>
        <p:nvGraphicFramePr>
          <p:cNvPr id="6" name="Content Placeholder 2"/>
          <p:cNvGraphicFramePr>
            <a:graphicFrameLocks noGrp="1"/>
          </p:cNvGraphicFramePr>
          <p:nvPr>
            <p:ph idx="1"/>
            <p:extLst>
              <p:ext uri="{D42A27DB-BD31-4B8C-83A1-F6EECF244321}">
                <p14:modId xmlns:p14="http://schemas.microsoft.com/office/powerpoint/2010/main" val="2782540901"/>
              </p:ext>
            </p:extLst>
          </p:nvPr>
        </p:nvGraphicFramePr>
        <p:xfrm>
          <a:off x="6486196" y="1021910"/>
          <a:ext cx="4312237" cy="5582355"/>
        </p:xfrm>
        <a:graphic>
          <a:graphicData uri="http://schemas.openxmlformats.org/drawingml/2006/table">
            <a:tbl>
              <a:tblPr>
                <a:tableStyleId>{5C22544A-7EE6-4342-B048-85BDC9FD1C3A}</a:tableStyleId>
              </a:tblPr>
              <a:tblGrid>
                <a:gridCol w="696179"/>
                <a:gridCol w="722101"/>
                <a:gridCol w="710991"/>
                <a:gridCol w="744319"/>
                <a:gridCol w="716546"/>
                <a:gridCol w="722101"/>
              </a:tblGrid>
              <a:tr h="132808">
                <a:tc gridSpan="6">
                  <a:txBody>
                    <a:bodyPr/>
                    <a:lstStyle/>
                    <a:p>
                      <a:pPr algn="ctr" fontAlgn="b"/>
                      <a:r>
                        <a:rPr lang="en-US" sz="1000" u="none" strike="noStrike" dirty="0">
                          <a:effectLst/>
                        </a:rPr>
                        <a:t>MDRT INTERNATIONAL WIRE TRANSFER REQUEST</a:t>
                      </a:r>
                      <a:endParaRPr lang="en-US" sz="10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38538">
                <a:tc>
                  <a:txBody>
                    <a:bodyPr/>
                    <a:lstStyle/>
                    <a:p>
                      <a:pPr algn="l" fontAlgn="b"/>
                      <a:endParaRPr lang="en-US" sz="700" b="0" i="0" u="none" strike="noStrike" dirty="0">
                        <a:effectLst/>
                        <a:latin typeface="Arial" panose="020B0604020202020204" pitchFamily="34" charset="0"/>
                      </a:endParaRPr>
                    </a:p>
                  </a:txBody>
                  <a:tcPr marL="3980" marR="3980" marT="3980" marB="0" anchor="b"/>
                </a:tc>
                <a:tc rowSpan="2">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rowSpan="2">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Date Submitted:</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138538">
                <a:tc>
                  <a:txBody>
                    <a:bodyPr/>
                    <a:lstStyle/>
                    <a:p>
                      <a:pPr algn="r" fontAlgn="b"/>
                      <a:r>
                        <a:rPr lang="en-US" sz="700" u="none" strike="noStrike" dirty="0">
                          <a:effectLst/>
                        </a:rPr>
                        <a:t>Amount $</a:t>
                      </a:r>
                      <a:endParaRPr lang="en-US" sz="700" b="0" i="0" u="none" strike="noStrike" dirty="0">
                        <a:effectLst/>
                        <a:latin typeface="Arial" panose="020B0604020202020204" pitchFamily="34" charset="0"/>
                      </a:endParaRPr>
                    </a:p>
                  </a:txBody>
                  <a:tcPr marL="3980" marR="3980" marT="3980" marB="0" anchor="b"/>
                </a:tc>
                <a:tc vMerge="1">
                  <a:txBody>
                    <a:bodyPr/>
                    <a:lstStyle/>
                    <a:p>
                      <a:endParaRPr lang="en-US"/>
                    </a:p>
                  </a:txBody>
                  <a:tcPr/>
                </a:tc>
                <a:tc>
                  <a:txBody>
                    <a:bodyPr/>
                    <a:lstStyle/>
                    <a:p>
                      <a:pPr algn="r" fontAlgn="b"/>
                      <a:r>
                        <a:rPr lang="en-US" sz="700" u="none" strike="noStrike" dirty="0">
                          <a:effectLst/>
                        </a:rPr>
                        <a:t>Currency</a:t>
                      </a:r>
                      <a:endParaRPr lang="en-US" sz="700" b="0" i="0" u="none" strike="noStrike" dirty="0">
                        <a:effectLst/>
                        <a:latin typeface="Arial" panose="020B0604020202020204" pitchFamily="34" charset="0"/>
                      </a:endParaRPr>
                    </a:p>
                  </a:txBody>
                  <a:tcPr marL="3980" marR="3980" marT="3980" marB="0" anchor="b"/>
                </a:tc>
                <a:tc vMerge="1">
                  <a:txBody>
                    <a:bodyPr/>
                    <a:lstStyle/>
                    <a:p>
                      <a:endParaRPr lang="en-US"/>
                    </a:p>
                  </a:txBody>
                  <a:tcPr/>
                </a:tc>
                <a:tc>
                  <a:txBody>
                    <a:bodyPr/>
                    <a:lstStyle/>
                    <a:p>
                      <a:pPr algn="r" fontAlgn="b"/>
                      <a:r>
                        <a:rPr lang="en-US" sz="700" u="none" strike="noStrike" dirty="0">
                          <a:effectLst/>
                        </a:rPr>
                        <a:t>Date Required:</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r"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Beneficiary:</a:t>
                      </a:r>
                      <a:endParaRPr lang="en-US" sz="700" b="1"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Account Number:</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6322">
                <a:tc>
                  <a:txBody>
                    <a:bodyPr/>
                    <a:lstStyle/>
                    <a:p>
                      <a:pPr algn="l" fontAlgn="b"/>
                      <a:r>
                        <a:rPr lang="en-US" sz="700" u="none" strike="noStrike" dirty="0">
                          <a:effectLst/>
                        </a:rPr>
                        <a:t>Name</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59529">
                <a:tc>
                  <a:txBody>
                    <a:bodyPr/>
                    <a:lstStyle/>
                    <a:p>
                      <a:pPr algn="l" fontAlgn="b"/>
                      <a:r>
                        <a:rPr lang="en-US" sz="700" u="none" strike="noStrike" dirty="0">
                          <a:effectLst/>
                        </a:rPr>
                        <a:t>Member ID</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281276">
                <a:tc>
                  <a:txBody>
                    <a:bodyPr/>
                    <a:lstStyle/>
                    <a:p>
                      <a:pPr algn="l" fontAlgn="b"/>
                      <a:r>
                        <a:rPr lang="en-US" sz="700" u="none" strike="noStrike" dirty="0">
                          <a:effectLst/>
                        </a:rPr>
                        <a:t>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2124">
                <a:tc>
                  <a:txBody>
                    <a:bodyPr/>
                    <a:lstStyle/>
                    <a:p>
                      <a:pPr algn="l" fontAlgn="b"/>
                      <a:r>
                        <a:rPr lang="en-US" sz="700" u="none" strike="noStrike" dirty="0">
                          <a:effectLst/>
                        </a:rPr>
                        <a:t>Bank Acct. No.</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6322">
                <a:tc>
                  <a:txBody>
                    <a:bodyPr/>
                    <a:lstStyle/>
                    <a:p>
                      <a:pPr algn="l" fontAlgn="b"/>
                      <a:r>
                        <a:rPr lang="en-US" sz="700" u="none" strike="noStrike" dirty="0">
                          <a:effectLst/>
                        </a:rPr>
                        <a:t>e-Mail 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600" u="sng" strike="noStrike" dirty="0">
                          <a:effectLst/>
                        </a:rPr>
                        <a:t> </a:t>
                      </a:r>
                      <a:endParaRPr lang="en-US" sz="600" b="0" i="0" u="sng" strike="noStrike" dirty="0">
                        <a:solidFill>
                          <a:srgbClr val="0000FF"/>
                        </a:solidFill>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Bank:</a:t>
                      </a:r>
                      <a:endParaRPr lang="en-US" sz="700" b="1"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2124">
                <a:tc>
                  <a:txBody>
                    <a:bodyPr/>
                    <a:lstStyle/>
                    <a:p>
                      <a:pPr algn="l" fontAlgn="b"/>
                      <a:r>
                        <a:rPr lang="en-US" sz="700" u="none" strike="noStrike" dirty="0">
                          <a:effectLst/>
                        </a:rPr>
                        <a:t>Name</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59529">
                <a:tc>
                  <a:txBody>
                    <a:bodyPr/>
                    <a:lstStyle/>
                    <a:p>
                      <a:pPr algn="l" fontAlgn="b"/>
                      <a:r>
                        <a:rPr lang="en-US" sz="700" u="none" strike="noStrike" dirty="0">
                          <a:effectLst/>
                        </a:rPr>
                        <a:t>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67926">
                <a:tc>
                  <a:txBody>
                    <a:bodyPr/>
                    <a:lstStyle/>
                    <a:p>
                      <a:pPr algn="l" fontAlgn="b"/>
                      <a:r>
                        <a:rPr lang="en-US" sz="700" u="none" strike="noStrike" dirty="0">
                          <a:effectLst/>
                        </a:rPr>
                        <a:t>Swift Number:</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67926">
                <a:tc>
                  <a:txBody>
                    <a:bodyPr/>
                    <a:lstStyle/>
                    <a:p>
                      <a:pPr algn="l" fontAlgn="b"/>
                      <a:r>
                        <a:rPr lang="en-US" sz="700" u="none" strike="noStrike" dirty="0">
                          <a:effectLst/>
                        </a:rPr>
                        <a:t>IBAN or IFSC Number</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r>
                        <a:rPr lang="en-US" sz="700" u="none" strike="noStrike" dirty="0">
                          <a:effectLst/>
                        </a:rPr>
                        <a:t>Requested By:</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Approved By:</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Description:</a:t>
                      </a:r>
                      <a:endParaRPr lang="en-US" sz="700" b="1"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gridSpan="6">
                  <a:txBody>
                    <a:bodyPr/>
                    <a:lstStyle/>
                    <a:p>
                      <a:pPr algn="ctr" fontAlgn="b"/>
                      <a:r>
                        <a:rPr lang="en-US" sz="700" u="none" strike="noStrike" dirty="0">
                          <a:effectLst/>
                        </a:rPr>
                        <a:t>A copy of the wire transfer acknowledgement will be provided once the transfer has been requested.</a:t>
                      </a:r>
                      <a:endParaRPr lang="en-US" sz="700" b="1"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695213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041" y="192261"/>
            <a:ext cx="10899131" cy="606810"/>
          </a:xfrm>
        </p:spPr>
        <p:txBody>
          <a:bodyPr/>
          <a:lstStyle/>
          <a:p>
            <a:r>
              <a:rPr lang="en-US" dirty="0"/>
              <a:t>International Wire </a:t>
            </a:r>
            <a:r>
              <a:rPr lang="en-US" dirty="0" smtClean="0"/>
              <a:t>Transfers Bank </a:t>
            </a:r>
            <a:r>
              <a:rPr lang="en-US" dirty="0"/>
              <a:t>Info:</a:t>
            </a:r>
          </a:p>
        </p:txBody>
      </p:sp>
      <p:sp>
        <p:nvSpPr>
          <p:cNvPr id="5" name="Text Placeholder 6"/>
          <p:cNvSpPr txBox="1">
            <a:spLocks/>
          </p:cNvSpPr>
          <p:nvPr/>
        </p:nvSpPr>
        <p:spPr>
          <a:xfrm>
            <a:off x="378467" y="1324230"/>
            <a:ext cx="5429209" cy="4977717"/>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Arial" panose="020B0604020202020204" pitchFamily="34" charset="0"/>
                <a:ea typeface="+mn-ea"/>
                <a:cs typeface="Arial" panose="020B0604020202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lvl="0" indent="0">
              <a:spcBef>
                <a:spcPts val="0"/>
              </a:spcBef>
              <a:buClrTx/>
              <a:buNone/>
            </a:pPr>
            <a:r>
              <a:rPr lang="en-US" sz="1600" b="1" dirty="0">
                <a:solidFill>
                  <a:prstClr val="black"/>
                </a:solidFill>
              </a:rPr>
              <a:t>Requested by: </a:t>
            </a:r>
            <a:r>
              <a:rPr lang="en-US" sz="1600" dirty="0" smtClean="0">
                <a:solidFill>
                  <a:prstClr val="black"/>
                </a:solidFill>
              </a:rPr>
              <a:t>Person </a:t>
            </a:r>
            <a:r>
              <a:rPr lang="en-US" sz="1600" dirty="0">
                <a:solidFill>
                  <a:prstClr val="black"/>
                </a:solidFill>
              </a:rPr>
              <a:t>requesting wire</a:t>
            </a:r>
          </a:p>
          <a:p>
            <a:pPr marL="0" lvl="0" indent="0">
              <a:spcBef>
                <a:spcPts val="0"/>
              </a:spcBef>
              <a:buClrTx/>
              <a:buNone/>
            </a:pPr>
            <a:endParaRPr lang="en-US" sz="1600" dirty="0" smtClean="0">
              <a:solidFill>
                <a:prstClr val="black"/>
              </a:solidFill>
            </a:endParaRPr>
          </a:p>
          <a:p>
            <a:pPr marL="0" lvl="0" indent="0">
              <a:spcBef>
                <a:spcPts val="0"/>
              </a:spcBef>
              <a:buClrTx/>
              <a:buNone/>
            </a:pPr>
            <a:r>
              <a:rPr lang="en-US" sz="1600" b="1" dirty="0" smtClean="0">
                <a:solidFill>
                  <a:prstClr val="black"/>
                </a:solidFill>
              </a:rPr>
              <a:t>Approved </a:t>
            </a:r>
            <a:r>
              <a:rPr lang="en-US" sz="1600" b="1" dirty="0">
                <a:solidFill>
                  <a:prstClr val="black"/>
                </a:solidFill>
              </a:rPr>
              <a:t>by</a:t>
            </a:r>
            <a:r>
              <a:rPr lang="en-US" sz="1600" dirty="0">
                <a:solidFill>
                  <a:prstClr val="black"/>
                </a:solidFill>
              </a:rPr>
              <a:t>: </a:t>
            </a:r>
            <a:r>
              <a:rPr lang="en-US" sz="1600" dirty="0" smtClean="0">
                <a:solidFill>
                  <a:prstClr val="black"/>
                </a:solidFill>
              </a:rPr>
              <a:t>The </a:t>
            </a:r>
            <a:r>
              <a:rPr lang="en-US" sz="1600" dirty="0">
                <a:solidFill>
                  <a:prstClr val="black"/>
                </a:solidFill>
              </a:rPr>
              <a:t>director that is being charged for the expense</a:t>
            </a:r>
            <a:r>
              <a:rPr lang="en-US" sz="1600" dirty="0" smtClean="0">
                <a:solidFill>
                  <a:prstClr val="black"/>
                </a:solidFill>
              </a:rPr>
              <a:t>.</a:t>
            </a:r>
          </a:p>
          <a:p>
            <a:pPr marL="0" lvl="0" indent="0">
              <a:spcBef>
                <a:spcPts val="0"/>
              </a:spcBef>
              <a:buClrTx/>
              <a:buNone/>
            </a:pPr>
            <a:endParaRPr lang="en-US" sz="1600" dirty="0">
              <a:solidFill>
                <a:prstClr val="black"/>
              </a:solidFill>
            </a:endParaRPr>
          </a:p>
          <a:p>
            <a:pPr marL="0" lvl="0" indent="0">
              <a:spcBef>
                <a:spcPts val="0"/>
              </a:spcBef>
              <a:buClrTx/>
              <a:buNone/>
            </a:pPr>
            <a:r>
              <a:rPr lang="en-US" sz="1600" b="1" dirty="0">
                <a:solidFill>
                  <a:prstClr val="black"/>
                </a:solidFill>
              </a:rPr>
              <a:t>Description: </a:t>
            </a:r>
            <a:r>
              <a:rPr lang="en-US" sz="1600" dirty="0" smtClean="0">
                <a:solidFill>
                  <a:prstClr val="black"/>
                </a:solidFill>
              </a:rPr>
              <a:t>The </a:t>
            </a:r>
            <a:r>
              <a:rPr lang="en-US" sz="1600" dirty="0">
                <a:solidFill>
                  <a:prstClr val="black"/>
                </a:solidFill>
              </a:rPr>
              <a:t>verbiage you want put in the description of the wire so that the beneficiary knows what it is for.  For example, an invoice number or contract number or meeting date</a:t>
            </a:r>
            <a:r>
              <a:rPr lang="en-US" sz="1600" dirty="0" smtClean="0">
                <a:solidFill>
                  <a:prstClr val="black"/>
                </a:solidFill>
              </a:rPr>
              <a:t>.</a:t>
            </a:r>
          </a:p>
          <a:p>
            <a:pPr marL="0" lvl="0" indent="0">
              <a:spcBef>
                <a:spcPts val="0"/>
              </a:spcBef>
              <a:buClrTx/>
              <a:buNone/>
            </a:pPr>
            <a:endParaRPr lang="en-US" sz="1600" dirty="0">
              <a:solidFill>
                <a:prstClr val="black"/>
              </a:solidFill>
            </a:endParaRPr>
          </a:p>
          <a:p>
            <a:pPr marL="0" lvl="0" indent="0">
              <a:spcBef>
                <a:spcPts val="0"/>
              </a:spcBef>
              <a:buClrTx/>
              <a:buNone/>
            </a:pPr>
            <a:r>
              <a:rPr lang="en-US" sz="1600" dirty="0">
                <a:solidFill>
                  <a:prstClr val="black"/>
                </a:solidFill>
              </a:rPr>
              <a:t>The person requesting the wire is cc’d on the e-mail sent to the beneficiary/vendor and is given a hard copy of the transaction report after the wire is issued.</a:t>
            </a:r>
          </a:p>
        </p:txBody>
      </p:sp>
      <p:graphicFrame>
        <p:nvGraphicFramePr>
          <p:cNvPr id="6" name="Content Placeholder 2"/>
          <p:cNvGraphicFramePr>
            <a:graphicFrameLocks noGrp="1"/>
          </p:cNvGraphicFramePr>
          <p:nvPr>
            <p:ph idx="1"/>
            <p:extLst>
              <p:ext uri="{D42A27DB-BD31-4B8C-83A1-F6EECF244321}">
                <p14:modId xmlns:p14="http://schemas.microsoft.com/office/powerpoint/2010/main" val="2274320100"/>
              </p:ext>
            </p:extLst>
          </p:nvPr>
        </p:nvGraphicFramePr>
        <p:xfrm>
          <a:off x="6486196" y="1021910"/>
          <a:ext cx="4312237" cy="5582355"/>
        </p:xfrm>
        <a:graphic>
          <a:graphicData uri="http://schemas.openxmlformats.org/drawingml/2006/table">
            <a:tbl>
              <a:tblPr>
                <a:tableStyleId>{5C22544A-7EE6-4342-B048-85BDC9FD1C3A}</a:tableStyleId>
              </a:tblPr>
              <a:tblGrid>
                <a:gridCol w="696179"/>
                <a:gridCol w="722101"/>
                <a:gridCol w="710991"/>
                <a:gridCol w="744319"/>
                <a:gridCol w="716546"/>
                <a:gridCol w="722101"/>
              </a:tblGrid>
              <a:tr h="132808">
                <a:tc gridSpan="6">
                  <a:txBody>
                    <a:bodyPr/>
                    <a:lstStyle/>
                    <a:p>
                      <a:pPr algn="ctr" fontAlgn="b"/>
                      <a:r>
                        <a:rPr lang="en-US" sz="1000" u="none" strike="noStrike" dirty="0">
                          <a:effectLst/>
                        </a:rPr>
                        <a:t>MDRT INTERNATIONAL WIRE TRANSFER REQUEST</a:t>
                      </a:r>
                      <a:endParaRPr lang="en-US" sz="10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38538">
                <a:tc>
                  <a:txBody>
                    <a:bodyPr/>
                    <a:lstStyle/>
                    <a:p>
                      <a:pPr algn="l" fontAlgn="b"/>
                      <a:endParaRPr lang="en-US" sz="700" b="0" i="0" u="none" strike="noStrike" dirty="0">
                        <a:effectLst/>
                        <a:latin typeface="Arial" panose="020B0604020202020204" pitchFamily="34" charset="0"/>
                      </a:endParaRPr>
                    </a:p>
                  </a:txBody>
                  <a:tcPr marL="3980" marR="3980" marT="3980" marB="0" anchor="b"/>
                </a:tc>
                <a:tc rowSpan="2">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rowSpan="2">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Date Submitted:</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138538">
                <a:tc>
                  <a:txBody>
                    <a:bodyPr/>
                    <a:lstStyle/>
                    <a:p>
                      <a:pPr algn="r" fontAlgn="b"/>
                      <a:r>
                        <a:rPr lang="en-US" sz="700" u="none" strike="noStrike" dirty="0">
                          <a:effectLst/>
                        </a:rPr>
                        <a:t>Amount $</a:t>
                      </a:r>
                      <a:endParaRPr lang="en-US" sz="700" b="0" i="0" u="none" strike="noStrike" dirty="0">
                        <a:effectLst/>
                        <a:latin typeface="Arial" panose="020B0604020202020204" pitchFamily="34" charset="0"/>
                      </a:endParaRPr>
                    </a:p>
                  </a:txBody>
                  <a:tcPr marL="3980" marR="3980" marT="3980" marB="0" anchor="b"/>
                </a:tc>
                <a:tc vMerge="1">
                  <a:txBody>
                    <a:bodyPr/>
                    <a:lstStyle/>
                    <a:p>
                      <a:endParaRPr lang="en-US"/>
                    </a:p>
                  </a:txBody>
                  <a:tcPr/>
                </a:tc>
                <a:tc>
                  <a:txBody>
                    <a:bodyPr/>
                    <a:lstStyle/>
                    <a:p>
                      <a:pPr algn="r" fontAlgn="b"/>
                      <a:r>
                        <a:rPr lang="en-US" sz="700" u="none" strike="noStrike" dirty="0">
                          <a:effectLst/>
                        </a:rPr>
                        <a:t>Currency</a:t>
                      </a:r>
                      <a:endParaRPr lang="en-US" sz="700" b="0" i="0" u="none" strike="noStrike" dirty="0">
                        <a:effectLst/>
                        <a:latin typeface="Arial" panose="020B0604020202020204" pitchFamily="34" charset="0"/>
                      </a:endParaRPr>
                    </a:p>
                  </a:txBody>
                  <a:tcPr marL="3980" marR="3980" marT="3980" marB="0" anchor="b"/>
                </a:tc>
                <a:tc vMerge="1">
                  <a:txBody>
                    <a:bodyPr/>
                    <a:lstStyle/>
                    <a:p>
                      <a:endParaRPr lang="en-US"/>
                    </a:p>
                  </a:txBody>
                  <a:tcPr/>
                </a:tc>
                <a:tc>
                  <a:txBody>
                    <a:bodyPr/>
                    <a:lstStyle/>
                    <a:p>
                      <a:pPr algn="r" fontAlgn="b"/>
                      <a:r>
                        <a:rPr lang="en-US" sz="700" u="none" strike="noStrike" dirty="0">
                          <a:effectLst/>
                        </a:rPr>
                        <a:t>Date Required:</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r"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Beneficiary:</a:t>
                      </a:r>
                      <a:endParaRPr lang="en-US" sz="700" b="1"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Account Number:</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6322">
                <a:tc>
                  <a:txBody>
                    <a:bodyPr/>
                    <a:lstStyle/>
                    <a:p>
                      <a:pPr algn="l" fontAlgn="b"/>
                      <a:r>
                        <a:rPr lang="en-US" sz="700" u="none" strike="noStrike" dirty="0">
                          <a:effectLst/>
                        </a:rPr>
                        <a:t>Name</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59529">
                <a:tc>
                  <a:txBody>
                    <a:bodyPr/>
                    <a:lstStyle/>
                    <a:p>
                      <a:pPr algn="l" fontAlgn="b"/>
                      <a:r>
                        <a:rPr lang="en-US" sz="700" u="none" strike="noStrike" dirty="0">
                          <a:effectLst/>
                        </a:rPr>
                        <a:t>Member ID</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281276">
                <a:tc>
                  <a:txBody>
                    <a:bodyPr/>
                    <a:lstStyle/>
                    <a:p>
                      <a:pPr algn="l" fontAlgn="b"/>
                      <a:r>
                        <a:rPr lang="en-US" sz="700" u="none" strike="noStrike" dirty="0">
                          <a:effectLst/>
                        </a:rPr>
                        <a:t>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2124">
                <a:tc>
                  <a:txBody>
                    <a:bodyPr/>
                    <a:lstStyle/>
                    <a:p>
                      <a:pPr algn="l" fontAlgn="b"/>
                      <a:r>
                        <a:rPr lang="en-US" sz="700" u="none" strike="noStrike" dirty="0">
                          <a:effectLst/>
                        </a:rPr>
                        <a:t>Bank Acct. No.</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6322">
                <a:tc>
                  <a:txBody>
                    <a:bodyPr/>
                    <a:lstStyle/>
                    <a:p>
                      <a:pPr algn="l" fontAlgn="b"/>
                      <a:r>
                        <a:rPr lang="en-US" sz="700" u="none" strike="noStrike" dirty="0">
                          <a:effectLst/>
                        </a:rPr>
                        <a:t>e-Mail 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600" u="sng" strike="noStrike" dirty="0">
                          <a:effectLst/>
                        </a:rPr>
                        <a:t> </a:t>
                      </a:r>
                      <a:endParaRPr lang="en-US" sz="600" b="0" i="0" u="sng" strike="noStrike" dirty="0">
                        <a:solidFill>
                          <a:srgbClr val="0000FF"/>
                        </a:solidFill>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Bank:</a:t>
                      </a:r>
                      <a:endParaRPr lang="en-US" sz="700" b="1"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72124">
                <a:tc>
                  <a:txBody>
                    <a:bodyPr/>
                    <a:lstStyle/>
                    <a:p>
                      <a:pPr algn="l" fontAlgn="b"/>
                      <a:r>
                        <a:rPr lang="en-US" sz="700" u="none" strike="noStrike" dirty="0">
                          <a:effectLst/>
                        </a:rPr>
                        <a:t>Name</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59529">
                <a:tc>
                  <a:txBody>
                    <a:bodyPr/>
                    <a:lstStyle/>
                    <a:p>
                      <a:pPr algn="l" fontAlgn="b"/>
                      <a:r>
                        <a:rPr lang="en-US" sz="700" u="none" strike="noStrike" dirty="0">
                          <a:effectLst/>
                        </a:rPr>
                        <a:t>Address</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9529">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67926">
                <a:tc>
                  <a:txBody>
                    <a:bodyPr/>
                    <a:lstStyle/>
                    <a:p>
                      <a:pPr algn="l" fontAlgn="b"/>
                      <a:r>
                        <a:rPr lang="en-US" sz="700" u="none" strike="noStrike" dirty="0">
                          <a:effectLst/>
                        </a:rPr>
                        <a:t>Swift Number:</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167926">
                <a:tc>
                  <a:txBody>
                    <a:bodyPr/>
                    <a:lstStyle/>
                    <a:p>
                      <a:pPr algn="l" fontAlgn="b"/>
                      <a:r>
                        <a:rPr lang="en-US" sz="700" u="none" strike="noStrike" dirty="0">
                          <a:effectLst/>
                        </a:rPr>
                        <a:t>IBAN or IFSC Number</a:t>
                      </a:r>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r>
                        <a:rPr lang="en-US" sz="700" u="none" strike="noStrike" dirty="0">
                          <a:effectLst/>
                        </a:rPr>
                        <a:t>Requested By:</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r" fontAlgn="b"/>
                      <a:r>
                        <a:rPr lang="en-US" sz="700" u="none" strike="noStrike" dirty="0">
                          <a:effectLst/>
                        </a:rPr>
                        <a:t>Approved By:</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a:txBody>
                    <a:bodyPr/>
                    <a:lstStyle/>
                    <a:p>
                      <a:pPr algn="l" fontAlgn="b"/>
                      <a:r>
                        <a:rPr lang="en-US" sz="700" u="none" strike="noStrike" dirty="0">
                          <a:effectLst/>
                        </a:rPr>
                        <a:t>Description:</a:t>
                      </a:r>
                      <a:endParaRPr lang="en-US" sz="700" b="1"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gridSpan="5">
                  <a:txBody>
                    <a:bodyPr/>
                    <a:lstStyle/>
                    <a:p>
                      <a:pPr algn="l" fontAlgn="b"/>
                      <a:r>
                        <a:rPr lang="en-US" sz="700" u="none" strike="noStrike" dirty="0">
                          <a:effectLst/>
                        </a:rPr>
                        <a:t> </a:t>
                      </a:r>
                      <a:endParaRPr lang="en-US" sz="700" b="0"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802">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c>
                  <a:txBody>
                    <a:bodyPr/>
                    <a:lstStyle/>
                    <a:p>
                      <a:pPr algn="l" fontAlgn="b"/>
                      <a:endParaRPr lang="en-US" sz="700" b="0" i="0" u="none" strike="noStrike" dirty="0">
                        <a:effectLst/>
                        <a:latin typeface="Arial" panose="020B0604020202020204" pitchFamily="34" charset="0"/>
                      </a:endParaRPr>
                    </a:p>
                  </a:txBody>
                  <a:tcPr marL="3980" marR="3980" marT="3980" marB="0" anchor="b"/>
                </a:tc>
              </a:tr>
              <a:tr h="88161">
                <a:tc gridSpan="6">
                  <a:txBody>
                    <a:bodyPr/>
                    <a:lstStyle/>
                    <a:p>
                      <a:pPr algn="ctr" fontAlgn="b"/>
                      <a:r>
                        <a:rPr lang="en-US" sz="700" u="none" strike="noStrike" dirty="0">
                          <a:effectLst/>
                        </a:rPr>
                        <a:t>A copy of the wire transfer acknowledgement will be provided once the transfer has been requested.</a:t>
                      </a:r>
                      <a:endParaRPr lang="en-US" sz="700" b="1" i="0" u="none" strike="noStrike" dirty="0">
                        <a:effectLst/>
                        <a:latin typeface="Arial" panose="020B0604020202020204" pitchFamily="34" charset="0"/>
                      </a:endParaRPr>
                    </a:p>
                  </a:txBody>
                  <a:tcPr marL="3980" marR="3980" marT="398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220994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2022" y="1600200"/>
            <a:ext cx="9937578" cy="4800600"/>
          </a:xfrm>
        </p:spPr>
        <p:txBody>
          <a:bodyPr>
            <a:normAutofit lnSpcReduction="10000"/>
          </a:bodyPr>
          <a:lstStyle/>
          <a:p>
            <a:pPr marL="0" indent="0">
              <a:buNone/>
            </a:pPr>
            <a:r>
              <a:rPr lang="en-US" sz="2000" b="1" dirty="0" smtClean="0"/>
              <a:t>What are the advantages of doing a domestic wire transfer vs. a printed check?</a:t>
            </a:r>
          </a:p>
          <a:p>
            <a:pPr marL="114300" indent="0">
              <a:buNone/>
            </a:pPr>
            <a:endParaRPr lang="en-US" sz="2000" dirty="0" smtClean="0"/>
          </a:p>
          <a:p>
            <a:pPr marL="114300" indent="0">
              <a:buNone/>
            </a:pPr>
            <a:r>
              <a:rPr lang="en-US" sz="2000" u="sng" dirty="0" smtClean="0"/>
              <a:t>Reliability &amp; Speed</a:t>
            </a:r>
            <a:r>
              <a:rPr lang="en-US" sz="2000" dirty="0" smtClean="0"/>
              <a:t>: A domestic wire can be received the same day.  For an international wire, usually the time is 2-4 days.  The speed of the transfer is dependent on several factors:</a:t>
            </a:r>
          </a:p>
          <a:p>
            <a:pPr marL="514350" indent="-168275">
              <a:buClrTx/>
            </a:pPr>
            <a:r>
              <a:rPr lang="en-US" sz="2000" dirty="0" smtClean="0"/>
              <a:t>The currency exchange may sometimes slow down the transaction.</a:t>
            </a:r>
          </a:p>
          <a:p>
            <a:pPr marL="514350" indent="-168275">
              <a:buClrTx/>
            </a:pPr>
            <a:r>
              <a:rPr lang="en-US" sz="2000" dirty="0" smtClean="0"/>
              <a:t>Banking regulations like cut-off times could slow the transfer.</a:t>
            </a:r>
          </a:p>
          <a:p>
            <a:pPr marL="514350" indent="-168275">
              <a:buClrTx/>
            </a:pPr>
            <a:r>
              <a:rPr lang="en-US" sz="2000" dirty="0" smtClean="0"/>
              <a:t>The number of banks involved in the transfer can alter the time.</a:t>
            </a:r>
          </a:p>
          <a:p>
            <a:pPr marL="514350" indent="-168275">
              <a:buClrTx/>
            </a:pPr>
            <a:r>
              <a:rPr lang="en-US" sz="2000" dirty="0" smtClean="0"/>
              <a:t>The speed also depends on the banking system of the recipient country.</a:t>
            </a:r>
          </a:p>
          <a:p>
            <a:pPr marL="514350" indent="-168275">
              <a:buClrTx/>
            </a:pPr>
            <a:endParaRPr lang="en-US" sz="2000" dirty="0" smtClean="0"/>
          </a:p>
          <a:p>
            <a:pPr marL="0" indent="0">
              <a:buNone/>
            </a:pPr>
            <a:r>
              <a:rPr lang="en-US" sz="2000" dirty="0" smtClean="0"/>
              <a:t> </a:t>
            </a:r>
            <a:r>
              <a:rPr lang="en-US" sz="2000" u="sng" dirty="0"/>
              <a:t>Cost</a:t>
            </a:r>
            <a:r>
              <a:rPr lang="en-US" sz="2000" dirty="0"/>
              <a:t>: The cost to issue a check can only be estimated.  This would include the printing of the checks, postage, envelopes, mailing, the basic labor costs of processing etc.  The cost for MDRT to send a wire is $9/$10 depending on the type of wire.  The cost is not dependent upon the amount of the wire</a:t>
            </a:r>
          </a:p>
          <a:p>
            <a:pPr marL="0" indent="0">
              <a:buNone/>
            </a:pPr>
            <a:endParaRPr lang="en-US" sz="2000" dirty="0" smtClean="0"/>
          </a:p>
          <a:p>
            <a:pPr marL="0" indent="0">
              <a:buNone/>
            </a:pPr>
            <a:endParaRPr lang="en-US" sz="2000" dirty="0" smtClean="0"/>
          </a:p>
        </p:txBody>
      </p:sp>
      <p:sp>
        <p:nvSpPr>
          <p:cNvPr id="4" name="Rectangle 3"/>
          <p:cNvSpPr/>
          <p:nvPr/>
        </p:nvSpPr>
        <p:spPr>
          <a:xfrm>
            <a:off x="493992" y="5287447"/>
            <a:ext cx="184731" cy="369332"/>
          </a:xfrm>
          <a:prstGeom prst="rect">
            <a:avLst/>
          </a:prstGeom>
        </p:spPr>
        <p:txBody>
          <a:bodyPr wrap="none">
            <a:spAutoFit/>
          </a:bodyPr>
          <a:lstStyle/>
          <a:p>
            <a:endParaRPr lang="en-US" dirty="0"/>
          </a:p>
        </p:txBody>
      </p:sp>
      <p:sp>
        <p:nvSpPr>
          <p:cNvPr id="6" name="Title 1"/>
          <p:cNvSpPr txBox="1">
            <a:spLocks/>
          </p:cNvSpPr>
          <p:nvPr/>
        </p:nvSpPr>
        <p:spPr>
          <a:xfrm>
            <a:off x="762000" y="427038"/>
            <a:ext cx="1016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cap="none" spc="-100" baseline="0">
                <a:ln>
                  <a:noFill/>
                </a:ln>
                <a:solidFill>
                  <a:schemeClr val="tx2"/>
                </a:solidFill>
                <a:effectLst/>
                <a:latin typeface="Arial" panose="020B0604020202020204" pitchFamily="34" charset="0"/>
                <a:ea typeface="+mj-ea"/>
                <a:cs typeface="Arial" panose="020B0604020202020204" pitchFamily="34" charset="0"/>
              </a:defRPr>
            </a:lvl1pPr>
          </a:lstStyle>
          <a:p>
            <a:r>
              <a:rPr lang="en-US" dirty="0" smtClean="0"/>
              <a:t>FAQ’s   </a:t>
            </a:r>
            <a:endParaRPr lang="en-US" dirty="0"/>
          </a:p>
        </p:txBody>
      </p:sp>
    </p:spTree>
    <p:extLst>
      <p:ext uri="{BB962C8B-B14F-4D97-AF65-F5344CB8AC3E}">
        <p14:creationId xmlns:p14="http://schemas.microsoft.com/office/powerpoint/2010/main" val="310273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b="1" dirty="0" smtClean="0"/>
              <a:t>When do I </a:t>
            </a:r>
            <a:r>
              <a:rPr lang="en-US" sz="2000" b="1" u="sng" dirty="0" smtClean="0"/>
              <a:t>have</a:t>
            </a:r>
            <a:r>
              <a:rPr lang="en-US" sz="2000" b="1" dirty="0" smtClean="0"/>
              <a:t> to send a wire?</a:t>
            </a:r>
          </a:p>
          <a:p>
            <a:pPr marL="0" indent="0">
              <a:buNone/>
            </a:pPr>
            <a:endParaRPr lang="en-US" sz="2000" b="1" dirty="0" smtClean="0"/>
          </a:p>
          <a:p>
            <a:pPr indent="-342900"/>
            <a:r>
              <a:rPr lang="en-US" sz="2000" dirty="0" smtClean="0"/>
              <a:t>When we are paying non US vendors such as MCI, hotel bills in foreign countries, interpretation or translation fees to vendors in foreign countries, consulting fees to foreign vendors.</a:t>
            </a:r>
          </a:p>
          <a:p>
            <a:pPr indent="-342900"/>
            <a:r>
              <a:rPr lang="en-US" sz="2000" dirty="0" smtClean="0"/>
              <a:t>Reimbursing non US committee members for out of pocket expenses.  Multiple currencies will be converted by Accounting.  For an estimate of the expense, go to </a:t>
            </a:r>
            <a:r>
              <a:rPr lang="en-US" sz="2000" dirty="0" smtClean="0">
                <a:hlinkClick r:id="rId2"/>
              </a:rPr>
              <a:t>www.oanda.com</a:t>
            </a:r>
            <a:r>
              <a:rPr lang="en-US" sz="2000" dirty="0" smtClean="0"/>
              <a:t> which is an on-line currency converter and also shows historical exchange rates.</a:t>
            </a:r>
          </a:p>
          <a:p>
            <a:pPr indent="-342900"/>
            <a:r>
              <a:rPr lang="en-US" sz="2000" dirty="0" smtClean="0"/>
              <a:t>Paying any vendor where a check in US funds cannot be deposited by them and mailing the physical check prohibits efficiency.</a:t>
            </a:r>
          </a:p>
          <a:p>
            <a:pPr marL="0" indent="0">
              <a:buNone/>
            </a:pPr>
            <a:endParaRPr lang="en-US" sz="2000" dirty="0" smtClean="0"/>
          </a:p>
        </p:txBody>
      </p:sp>
      <p:sp>
        <p:nvSpPr>
          <p:cNvPr id="5" name="Title 1"/>
          <p:cNvSpPr>
            <a:spLocks noGrp="1"/>
          </p:cNvSpPr>
          <p:nvPr>
            <p:ph type="title"/>
          </p:nvPr>
        </p:nvSpPr>
        <p:spPr>
          <a:xfrm>
            <a:off x="609600" y="274638"/>
            <a:ext cx="10160000" cy="1143000"/>
          </a:xfrm>
        </p:spPr>
        <p:txBody>
          <a:bodyPr/>
          <a:lstStyle/>
          <a:p>
            <a:r>
              <a:rPr lang="en-US" dirty="0" smtClean="0"/>
              <a:t>FAQ’s   </a:t>
            </a:r>
            <a:endParaRPr lang="en-US" dirty="0"/>
          </a:p>
        </p:txBody>
      </p:sp>
    </p:spTree>
    <p:extLst>
      <p:ext uri="{BB962C8B-B14F-4D97-AF65-F5344CB8AC3E}">
        <p14:creationId xmlns:p14="http://schemas.microsoft.com/office/powerpoint/2010/main" val="2900019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b="1" dirty="0" smtClean="0"/>
              <a:t>How can I send USD funds to a foreign country?</a:t>
            </a:r>
          </a:p>
          <a:p>
            <a:pPr marL="0" indent="0">
              <a:buNone/>
            </a:pPr>
            <a:endParaRPr lang="en-US" sz="2000" b="1" dirty="0" smtClean="0"/>
          </a:p>
          <a:p>
            <a:pPr marL="0" indent="0">
              <a:buNone/>
            </a:pPr>
            <a:r>
              <a:rPr lang="en-US" sz="2000" dirty="0" smtClean="0"/>
              <a:t>When a payment is made in a currency that is different from the local currency the funds must go thru an intermediary bank.  Intermediary banks are the mediator that stands between the sending bank and the receiving bank.  To name a few correspondent banks, there is JP Morgan Chase, HSBC, Citibank, and Bank of America.  When a transfer goes thru an intermediary bank there is an additional fee the bank takes which would reduce the amount the beneficiary receives.</a:t>
            </a:r>
            <a:endParaRPr lang="en-US" sz="2000" dirty="0"/>
          </a:p>
        </p:txBody>
      </p:sp>
      <p:sp>
        <p:nvSpPr>
          <p:cNvPr id="5" name="Title 1"/>
          <p:cNvSpPr>
            <a:spLocks noGrp="1"/>
          </p:cNvSpPr>
          <p:nvPr>
            <p:ph type="title"/>
          </p:nvPr>
        </p:nvSpPr>
        <p:spPr>
          <a:xfrm>
            <a:off x="609600" y="274638"/>
            <a:ext cx="10160000" cy="1143000"/>
          </a:xfrm>
        </p:spPr>
        <p:txBody>
          <a:bodyPr/>
          <a:lstStyle/>
          <a:p>
            <a:r>
              <a:rPr lang="en-US" dirty="0" smtClean="0"/>
              <a:t>FAQ’s   </a:t>
            </a:r>
            <a:endParaRPr lang="en-US" dirty="0"/>
          </a:p>
        </p:txBody>
      </p:sp>
    </p:spTree>
    <p:extLst>
      <p:ext uri="{BB962C8B-B14F-4D97-AF65-F5344CB8AC3E}">
        <p14:creationId xmlns:p14="http://schemas.microsoft.com/office/powerpoint/2010/main" val="1260384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566</TotalTime>
  <Words>1471</Words>
  <Application>Microsoft Office PowerPoint</Application>
  <PresentationFormat>Widescreen</PresentationFormat>
  <Paragraphs>344</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Adjacency</vt:lpstr>
      <vt:lpstr>Domestic and International Wire Transfers </vt:lpstr>
      <vt:lpstr>Domestic Wire Transfers Beneficiary Info:</vt:lpstr>
      <vt:lpstr>Domestic Wire Transfers Bank Info:</vt:lpstr>
      <vt:lpstr>International Wire Transfers Beneficiary Info:</vt:lpstr>
      <vt:lpstr>International Wire Transfers Bank Info:</vt:lpstr>
      <vt:lpstr>International Wire Transfers Bank Info:</vt:lpstr>
      <vt:lpstr>PowerPoint Presentation</vt:lpstr>
      <vt:lpstr>FAQ’s   </vt:lpstr>
      <vt:lpstr>FAQ’s   </vt:lpstr>
      <vt:lpstr>FAQ’s   </vt:lpstr>
      <vt:lpstr>FAQ’s   </vt:lpstr>
      <vt:lpstr>PowerPoint Presentation</vt:lpstr>
      <vt:lpstr>PowerPoint Presentation</vt:lpstr>
    </vt:vector>
  </TitlesOfParts>
  <Company>MDRT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and International Wire Transfers</dc:title>
  <dc:creator>Joanne Consiglio</dc:creator>
  <cp:lastModifiedBy>Tammy Johnson-Peon</cp:lastModifiedBy>
  <cp:revision>34</cp:revision>
  <cp:lastPrinted>2014-11-13T23:56:36Z</cp:lastPrinted>
  <dcterms:created xsi:type="dcterms:W3CDTF">2014-11-06T16:30:40Z</dcterms:created>
  <dcterms:modified xsi:type="dcterms:W3CDTF">2014-11-24T20:10:46Z</dcterms:modified>
</cp:coreProperties>
</file>